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1"/>
  </p:sldMasterIdLst>
  <p:notesMasterIdLst>
    <p:notesMasterId r:id="rId19"/>
  </p:notesMasterIdLst>
  <p:sldIdLst>
    <p:sldId id="257" r:id="rId2"/>
    <p:sldId id="298" r:id="rId3"/>
    <p:sldId id="268" r:id="rId4"/>
    <p:sldId id="312" r:id="rId5"/>
    <p:sldId id="308" r:id="rId6"/>
    <p:sldId id="304" r:id="rId7"/>
    <p:sldId id="261" r:id="rId8"/>
    <p:sldId id="285" r:id="rId9"/>
    <p:sldId id="320" r:id="rId10"/>
    <p:sldId id="311" r:id="rId11"/>
    <p:sldId id="269" r:id="rId12"/>
    <p:sldId id="266" r:id="rId13"/>
    <p:sldId id="305" r:id="rId14"/>
    <p:sldId id="310" r:id="rId15"/>
    <p:sldId id="318" r:id="rId16"/>
    <p:sldId id="316" r:id="rId17"/>
    <p:sldId id="313" r:id="rId18"/>
  </p:sldIdLst>
  <p:sldSz cx="12798425" cy="7199313"/>
  <p:notesSz cx="6797675" cy="9926638"/>
  <p:embeddedFontLst>
    <p:embeddedFont>
      <p:font typeface="Proxima Nova Rg" panose="02000506030000020004" charset="0"/>
      <p:regular r:id="rId20"/>
      <p:bold r:id="rId21"/>
      <p:italic r:id="rId22"/>
      <p:boldItalic r:id="rId23"/>
    </p:embeddedFont>
    <p:embeddedFont>
      <p:font typeface="HelveticaNeueCyr" panose="020B0604020202020204" charset="-52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1514" userDrawn="1">
          <p15:clr>
            <a:srgbClr val="A4A3A4"/>
          </p15:clr>
        </p15:guide>
        <p15:guide id="3" pos="604" userDrawn="1">
          <p15:clr>
            <a:srgbClr val="A4A3A4"/>
          </p15:clr>
        </p15:guide>
        <p15:guide id="4" orient="horz" pos="408" userDrawn="1">
          <p15:clr>
            <a:srgbClr val="A4A3A4"/>
          </p15:clr>
        </p15:guide>
        <p15:guide id="5" pos="6548" userDrawn="1">
          <p15:clr>
            <a:srgbClr val="A4A3A4"/>
          </p15:clr>
        </p15:guide>
        <p15:guide id="6" pos="7456" userDrawn="1">
          <p15:clr>
            <a:srgbClr val="A4A3A4"/>
          </p15:clr>
        </p15:guide>
        <p15:guide id="7" orient="horz" pos="4150" userDrawn="1">
          <p15:clr>
            <a:srgbClr val="A4A3A4"/>
          </p15:clr>
        </p15:guide>
        <p15:guide id="9" pos="1015" userDrawn="1">
          <p15:clr>
            <a:srgbClr val="A4A3A4"/>
          </p15:clr>
        </p15:guide>
        <p15:guide id="10" pos="70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Règen" initials="CR" lastIdx="14" clrIdx="0">
    <p:extLst>
      <p:ext uri="{19B8F6BF-5375-455C-9EA6-DF929625EA0E}">
        <p15:presenceInfo xmlns:p15="http://schemas.microsoft.com/office/powerpoint/2012/main" userId="596480939685ae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C9C"/>
    <a:srgbClr val="62A1DB"/>
    <a:srgbClr val="3B71A1"/>
    <a:srgbClr val="599DDB"/>
    <a:srgbClr val="BED2EC"/>
    <a:srgbClr val="8FB3DE"/>
    <a:srgbClr val="0050A8"/>
    <a:srgbClr val="F90000"/>
    <a:srgbClr val="DA1419"/>
    <a:srgbClr val="B4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9681" autoAdjust="0"/>
  </p:normalViewPr>
  <p:slideViewPr>
    <p:cSldViewPr snapToGrid="0" showGuides="1">
      <p:cViewPr varScale="1">
        <p:scale>
          <a:sx n="111" d="100"/>
          <a:sy n="111" d="100"/>
        </p:scale>
        <p:origin x="378" y="126"/>
      </p:cViewPr>
      <p:guideLst>
        <p:guide orient="horz" pos="2245"/>
        <p:guide pos="1514"/>
        <p:guide pos="604"/>
        <p:guide orient="horz" pos="408"/>
        <p:guide pos="6548"/>
        <p:guide pos="7456"/>
        <p:guide orient="horz" pos="4150"/>
        <p:guide pos="1015"/>
        <p:guide pos="7047"/>
      </p:guideLst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67038432335832"/>
          <c:y val="0.14395569174283551"/>
          <c:w val="0.32782589631117925"/>
          <c:h val="0.712088616514329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25-40BB-87D3-6A77962478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25-40BB-87D3-6A77962478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25-40BB-87D3-6A77962478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25-40BB-87D3-6A77962478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25-40BB-87D3-6A779624785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25-40BB-87D3-6A779624785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25-40BB-87D3-6A779624785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25-40BB-87D3-6A779624785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25-40BB-87D3-6A779624785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B25-40BB-87D3-6A7796247852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B25-40BB-87D3-6A7796247852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B25-40BB-87D3-6A7796247852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B25-40BB-87D3-6A7796247852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B25-40BB-87D3-6A7796247852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B25-40BB-87D3-6A7796247852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B25-40BB-87D3-6A7796247852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3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B25-40BB-87D3-6A7796247852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5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B25-40BB-87D3-6A7796247852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B25-40BB-87D3-6A7796247852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3">
                      <a:lumMod val="70000"/>
                      <a:lumOff val="3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70000"/>
                      <a:lumOff val="3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70000"/>
                      <a:lumOff val="3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B25-40BB-87D3-6A7796247852}"/>
              </c:ext>
            </c:extLst>
          </c:dPt>
          <c:dLbls>
            <c:dLbl>
              <c:idx val="1"/>
              <c:layout>
                <c:manualLayout>
                  <c:x val="0.17232312904372718"/>
                  <c:y val="6.73911151612543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7188056950172E-2"/>
                  <c:y val="-3.82477593407316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472628906718833"/>
                  <c:y val="3.04090837496578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2201106710237581E-2"/>
                  <c:y val="9.1002650102379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7179236331437865E-2"/>
                  <c:y val="-1.15091362011936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4703059928121587E-2"/>
                  <c:y val="2.71662254926697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2663521136648252E-2"/>
                  <c:y val="2.55619042812992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283435127123346"/>
                  <c:y val="-3.41703405679752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4486201789487272E-2"/>
                  <c:y val="-7.920678903319433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7.4926004180452421E-2"/>
                  <c:y val="1.26655931687609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5326963012280926E-2"/>
                  <c:y val="-2.8748946763984908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0.23006409951560197"/>
                  <c:y val="0.136452746977155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5B25-40BB-87D3-6A7796247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Лист1!$A$2:$A$21</c:f>
              <c:strCache>
                <c:ptCount val="20"/>
                <c:pt idx="0">
                  <c:v>Цирковое искусство</c:v>
                </c:pt>
                <c:pt idx="1">
                  <c:v>Архитектура</c:v>
                </c:pt>
                <c:pt idx="2">
                  <c:v>Библиотеки</c:v>
                </c:pt>
                <c:pt idx="3">
                  <c:v>Волонтеры</c:v>
                </c:pt>
                <c:pt idx="4">
                  <c:v>Детское творчество</c:v>
                </c:pt>
                <c:pt idx="5">
                  <c:v>Изобразительное искусство</c:v>
                </c:pt>
                <c:pt idx="6">
                  <c:v>Исследования</c:v>
                </c:pt>
                <c:pt idx="7">
                  <c:v>Кинематография</c:v>
                </c:pt>
                <c:pt idx="8">
                  <c:v>Культурно-познавательный туризм</c:v>
                </c:pt>
                <c:pt idx="9">
                  <c:v>Литература</c:v>
                </c:pt>
                <c:pt idx="10">
                  <c:v>Материальное наследие</c:v>
                </c:pt>
                <c:pt idx="11">
                  <c:v>Музеи</c:v>
                </c:pt>
                <c:pt idx="12">
                  <c:v>Хореографическое искусство</c:v>
                </c:pt>
                <c:pt idx="13">
                  <c:v>Музыка</c:v>
                </c:pt>
                <c:pt idx="14">
                  <c:v>Народное творчество</c:v>
                </c:pt>
                <c:pt idx="15">
                  <c:v>Обучение</c:v>
                </c:pt>
                <c:pt idx="16">
                  <c:v>Театры</c:v>
                </c:pt>
                <c:pt idx="17">
                  <c:v>Традиционная культура </c:v>
                </c:pt>
                <c:pt idx="18">
                  <c:v>Другое (смежные отрасли культуры и искусства)</c:v>
                </c:pt>
                <c:pt idx="19">
                  <c:v>Другое (не относится к отрасли культуры и искусства)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6</c:v>
                </c:pt>
                <c:pt idx="1">
                  <c:v>60</c:v>
                </c:pt>
                <c:pt idx="2">
                  <c:v>112</c:v>
                </c:pt>
                <c:pt idx="3">
                  <c:v>59</c:v>
                </c:pt>
                <c:pt idx="4">
                  <c:v>89</c:v>
                </c:pt>
                <c:pt idx="5">
                  <c:v>180</c:v>
                </c:pt>
                <c:pt idx="6">
                  <c:v>52</c:v>
                </c:pt>
                <c:pt idx="7">
                  <c:v>144</c:v>
                </c:pt>
                <c:pt idx="8">
                  <c:v>64</c:v>
                </c:pt>
                <c:pt idx="9">
                  <c:v>130</c:v>
                </c:pt>
                <c:pt idx="10">
                  <c:v>54</c:v>
                </c:pt>
                <c:pt idx="11">
                  <c:v>110</c:v>
                </c:pt>
                <c:pt idx="12">
                  <c:v>31</c:v>
                </c:pt>
                <c:pt idx="13">
                  <c:v>190</c:v>
                </c:pt>
                <c:pt idx="14">
                  <c:v>146</c:v>
                </c:pt>
                <c:pt idx="15">
                  <c:v>96</c:v>
                </c:pt>
                <c:pt idx="16">
                  <c:v>175</c:v>
                </c:pt>
                <c:pt idx="17">
                  <c:v>119</c:v>
                </c:pt>
                <c:pt idx="18">
                  <c:v>277</c:v>
                </c:pt>
                <c:pt idx="19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5B25-40BB-87D3-6A7796247852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E6-4C9C-8CCF-B7F7DE7D0CC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E6-4C9C-8CCF-B7F7DE7D0CC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E6-4C9C-8CCF-B7F7DE7D0CC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E6-4C9C-8CCF-B7F7DE7D0CC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E6-4C9C-8CCF-B7F7DE7D0CC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E6-4C9C-8CCF-B7F7DE7D0C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Юридические лица – 21</c:v>
                </c:pt>
                <c:pt idx="1">
                  <c:v>Неккомерческие организации – 23</c:v>
                </c:pt>
                <c:pt idx="2">
                  <c:v>Федеральный орган исполнительной власти – 4</c:v>
                </c:pt>
                <c:pt idx="3">
                  <c:v>Органы государственной власти субъектов Российской Федерации – 102</c:v>
                </c:pt>
                <c:pt idx="4">
                  <c:v>Органы местного самоуправления – 49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10</c:v>
                </c:pt>
                <c:pt idx="3">
                  <c:v>102</c:v>
                </c:pt>
                <c:pt idx="4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E6-4C9C-8CCF-B7F7DE7D0CC4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227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0193832231815"/>
          <c:y val="0.12578111923098431"/>
          <c:w val="0.43461517781688702"/>
          <c:h val="0.82343775692435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AE-4BB1-BBCA-82BB8C9E86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AE-4BB1-BBCA-82BB8C9E865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AE-4BB1-BBCA-82BB8C9E865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AE-4BB1-BBCA-82BB8C9E86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50A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Физические лица</c:v>
                </c:pt>
                <c:pt idx="1">
                  <c:v>Некоммерческие организации</c:v>
                </c:pt>
                <c:pt idx="2">
                  <c:v>Коммерческие организации</c:v>
                </c:pt>
                <c:pt idx="3">
                  <c:v>Индивидуальные предприниматели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329</c:v>
                </c:pt>
                <c:pt idx="1">
                  <c:v>470</c:v>
                </c:pt>
                <c:pt idx="2">
                  <c:v>130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AE-4BB1-BBCA-82BB8C9E86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lnSpc>
                <a:spcPct val="120000"/>
              </a:lnSpc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558876918592742"/>
          <c:y val="6.9639605177178002E-2"/>
          <c:w val="0.38441119991597733"/>
          <c:h val="0.91594445056144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00:27:26.223" idx="4">
    <p:pos x="10" y="10"/>
    <p:text>обложка слева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00:56:57.872" idx="13">
    <p:pos x="10" y="10"/>
    <p:text>4й разворот, справа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00:55:58.621" idx="10">
    <p:pos x="10" y="10"/>
    <p:text>2 разворот справа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7T00:29:09.155" idx="8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18-08-17T00:54:58.444" idx="9">
    <p:pos x="10" y="146"/>
    <p:text>3й разворот, слева</p:text>
    <p:extLst>
      <p:ext uri="{C676402C-5697-4E1C-873F-D02D1690AC5C}">
        <p15:threadingInfo xmlns:p15="http://schemas.microsoft.com/office/powerpoint/2012/main" timeZoneBias="-180">
          <p15:parentCm authorId="1" idx="8"/>
        </p15:threadingInfo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0.46244</cdr:y>
    </cdr:from>
    <cdr:to>
      <cdr:x>0.57145</cdr:x>
      <cdr:y>0.61021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DAAE6D5-FEF9-40BB-AF3F-938180B3BE24}"/>
            </a:ext>
          </a:extLst>
        </cdr:cNvPr>
        <cdr:cNvSpPr txBox="1"/>
      </cdr:nvSpPr>
      <cdr:spPr>
        <a:xfrm xmlns:a="http://schemas.openxmlformats.org/drawingml/2006/main">
          <a:off x="6399211" y="2861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B78F6-2348-4490-9AB5-DDBEFC3BB71B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1744-65AE-4AA4-B44B-684AEC4D0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8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8892-4DB7-4954-9EE2-6E67546932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4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48892-4DB7-4954-9EE2-6E67546932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1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EDC8D-04DF-4A01-AF6C-EBF7FC541D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EDC8D-04DF-4A01-AF6C-EBF7FC541D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EDC8D-04DF-4A01-AF6C-EBF7FC541D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8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/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3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DB2B834-2A58-485D-805E-DF2DE8210E08}"/>
              </a:ext>
            </a:extLst>
          </p:cNvPr>
          <p:cNvGrpSpPr/>
          <p:nvPr userDrawn="1"/>
        </p:nvGrpSpPr>
        <p:grpSpPr>
          <a:xfrm>
            <a:off x="0" y="119270"/>
            <a:ext cx="12798425" cy="7199313"/>
            <a:chOff x="-213691" y="452231"/>
            <a:chExt cx="12798425" cy="7199313"/>
          </a:xfrm>
        </p:grpSpPr>
        <p:pic>
          <p:nvPicPr>
            <p:cNvPr id="3" name="Рисунок 2" descr="Изображение выглядит как зонт, купол, здание, держит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45A7AF95-B2D2-472E-9081-EAE1120C8A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" t="25401" r="6271" b="25402"/>
            <a:stretch/>
          </p:blipFill>
          <p:spPr>
            <a:xfrm>
              <a:off x="-213691" y="452231"/>
              <a:ext cx="12798425" cy="7199313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4EA163CF-BA6B-42A2-AD8C-7DE007505303}"/>
                </a:ext>
              </a:extLst>
            </p:cNvPr>
            <p:cNvSpPr/>
            <p:nvPr userDrawn="1"/>
          </p:nvSpPr>
          <p:spPr>
            <a:xfrm>
              <a:off x="-213691" y="452231"/>
              <a:ext cx="12798425" cy="71993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46122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3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1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gradFill>
          <a:gsLst>
            <a:gs pos="0">
              <a:srgbClr val="0050A8"/>
            </a:gs>
            <a:gs pos="100000">
              <a:srgbClr val="00489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1EE0FB-ECC4-4DC4-BD7C-46E72A4C3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090" t="6528" r="23090" b="185"/>
          <a:stretch/>
        </p:blipFill>
        <p:spPr>
          <a:xfrm>
            <a:off x="0" y="-1"/>
            <a:ext cx="12798427" cy="719931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4A02358-B0FE-49B1-AACF-E2ADAA24707F}"/>
              </a:ext>
            </a:extLst>
          </p:cNvPr>
          <p:cNvSpPr/>
          <p:nvPr userDrawn="1"/>
        </p:nvSpPr>
        <p:spPr>
          <a:xfrm>
            <a:off x="8" y="-2"/>
            <a:ext cx="12798425" cy="7199313"/>
          </a:xfrm>
          <a:prstGeom prst="rect">
            <a:avLst/>
          </a:prstGeom>
          <a:gradFill>
            <a:gsLst>
              <a:gs pos="0">
                <a:srgbClr val="0050A8"/>
              </a:gs>
              <a:gs pos="100000">
                <a:srgbClr val="00489B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65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4545"/>
            <a:r>
              <a:rPr lang="ru-RU" sz="734" spc="-14">
                <a:solidFill>
                  <a:srgbClr val="504F53"/>
                </a:solidFill>
                <a:latin typeface="Arial"/>
                <a:cs typeface="Arial"/>
              </a:rPr>
              <a:t>Минис</a:t>
            </a:r>
            <a:r>
              <a:rPr lang="ru-RU" sz="734" spc="-19">
                <a:solidFill>
                  <a:srgbClr val="504F53"/>
                </a:solidFill>
                <a:latin typeface="Arial"/>
                <a:cs typeface="Arial"/>
              </a:rPr>
              <a:t>т</a:t>
            </a:r>
            <a:r>
              <a:rPr lang="ru-RU" sz="734" spc="-5">
                <a:solidFill>
                  <a:srgbClr val="504F53"/>
                </a:solidFill>
                <a:latin typeface="Arial"/>
                <a:cs typeface="Arial"/>
              </a:rPr>
              <a:t>ерство</a:t>
            </a:r>
            <a:r>
              <a:rPr lang="ru-RU" sz="734" spc="-16">
                <a:solidFill>
                  <a:srgbClr val="504F53"/>
                </a:solidFill>
                <a:latin typeface="Arial"/>
                <a:cs typeface="Arial"/>
              </a:rPr>
              <a:t> </a:t>
            </a:r>
            <a:r>
              <a:rPr lang="ru-RU" sz="734" spc="38">
                <a:solidFill>
                  <a:srgbClr val="504F53"/>
                </a:solidFill>
                <a:latin typeface="Arial"/>
                <a:cs typeface="Arial"/>
              </a:rPr>
              <a:t>к</a:t>
            </a:r>
            <a:r>
              <a:rPr lang="ru-RU" sz="734" spc="19">
                <a:solidFill>
                  <a:srgbClr val="504F53"/>
                </a:solidFill>
                <a:latin typeface="Arial"/>
                <a:cs typeface="Arial"/>
              </a:rPr>
              <a:t>у</a:t>
            </a:r>
            <a:r>
              <a:rPr lang="ru-RU" sz="734" spc="-27">
                <a:solidFill>
                  <a:srgbClr val="504F53"/>
                </a:solidFill>
                <a:latin typeface="Arial"/>
                <a:cs typeface="Arial"/>
              </a:rPr>
              <a:t>л</a:t>
            </a:r>
            <a:r>
              <a:rPr lang="ru-RU" sz="734" spc="-54">
                <a:solidFill>
                  <a:srgbClr val="504F53"/>
                </a:solidFill>
                <a:latin typeface="Arial"/>
                <a:cs typeface="Arial"/>
              </a:rPr>
              <a:t>ь</a:t>
            </a:r>
            <a:r>
              <a:rPr lang="ru-RU" sz="734" spc="4">
                <a:solidFill>
                  <a:srgbClr val="504F53"/>
                </a:solidFill>
                <a:latin typeface="Arial"/>
                <a:cs typeface="Arial"/>
              </a:rPr>
              <a:t>туры</a:t>
            </a:r>
            <a:r>
              <a:rPr lang="ru-RU" sz="734" spc="-16">
                <a:solidFill>
                  <a:srgbClr val="504F53"/>
                </a:solidFill>
                <a:latin typeface="Arial"/>
                <a:cs typeface="Arial"/>
              </a:rPr>
              <a:t> </a:t>
            </a:r>
            <a:r>
              <a:rPr lang="ru-RU" sz="734" spc="-23">
                <a:solidFill>
                  <a:srgbClr val="504F53"/>
                </a:solidFill>
                <a:latin typeface="Arial"/>
                <a:cs typeface="Arial"/>
              </a:rPr>
              <a:t>Ро</a:t>
            </a:r>
            <a:r>
              <a:rPr lang="ru-RU" sz="734" spc="-36">
                <a:solidFill>
                  <a:srgbClr val="504F53"/>
                </a:solidFill>
                <a:latin typeface="Arial"/>
                <a:cs typeface="Arial"/>
              </a:rPr>
              <a:t>с</a:t>
            </a:r>
            <a:r>
              <a:rPr lang="ru-RU" sz="734" spc="7">
                <a:solidFill>
                  <a:srgbClr val="504F53"/>
                </a:solidFill>
                <a:latin typeface="Arial"/>
                <a:cs typeface="Arial"/>
              </a:rPr>
              <a:t>сийс</a:t>
            </a:r>
            <a:r>
              <a:rPr lang="ru-RU" sz="734" spc="-11">
                <a:solidFill>
                  <a:srgbClr val="504F53"/>
                </a:solidFill>
                <a:latin typeface="Arial"/>
                <a:cs typeface="Arial"/>
              </a:rPr>
              <a:t>к</a:t>
            </a:r>
            <a:r>
              <a:rPr lang="ru-RU" sz="734" spc="7">
                <a:solidFill>
                  <a:srgbClr val="504F53"/>
                </a:solidFill>
                <a:latin typeface="Arial"/>
                <a:cs typeface="Arial"/>
              </a:rPr>
              <a:t>ой</a:t>
            </a:r>
            <a:r>
              <a:rPr lang="ru-RU" sz="734" spc="-16">
                <a:solidFill>
                  <a:srgbClr val="504F53"/>
                </a:solidFill>
                <a:latin typeface="Arial"/>
                <a:cs typeface="Arial"/>
              </a:rPr>
              <a:t> </a:t>
            </a:r>
            <a:r>
              <a:rPr lang="ru-RU" sz="734" spc="-5">
                <a:solidFill>
                  <a:srgbClr val="504F53"/>
                </a:solidFill>
                <a:latin typeface="Arial"/>
                <a:cs typeface="Arial"/>
              </a:rPr>
              <a:t>Федерации</a:t>
            </a:r>
            <a:r>
              <a:rPr lang="ru-RU" sz="734" spc="23">
                <a:solidFill>
                  <a:srgbClr val="504F53"/>
                </a:solidFill>
                <a:latin typeface="Arial"/>
                <a:cs typeface="Arial"/>
              </a:rPr>
              <a:t> </a:t>
            </a:r>
            <a:r>
              <a:rPr lang="ru-RU" sz="1315" spc="59" baseline="-5668">
                <a:solidFill>
                  <a:srgbClr val="504F53"/>
                </a:solidFill>
                <a:latin typeface="Arial"/>
                <a:cs typeface="Arial"/>
              </a:rPr>
              <a:t>|</a:t>
            </a:r>
            <a:r>
              <a:rPr lang="ru-RU" sz="1315" spc="-118" baseline="-5668">
                <a:solidFill>
                  <a:srgbClr val="504F53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734" spc="23" smtClean="0">
                <a:solidFill>
                  <a:srgbClr val="504F53"/>
                </a:solidFill>
                <a:latin typeface="Arial"/>
                <a:cs typeface="Arial"/>
              </a:rPr>
              <a:pPr marL="4545"/>
              <a:t>‹#›</a:t>
            </a:fld>
            <a:endParaRPr sz="734" dirty="0">
              <a:latin typeface="Arial"/>
              <a:cs typeface="Arial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1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BA40090-778A-4E7B-B754-531177D7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894BA-D144-4370-8254-33A09C57CF10}" type="datetimeFigureOut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B2CD1A-07DB-467A-BCB1-B0C239F3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C836C5D-F528-4248-AFE0-FC417FC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2C88-A60D-42C2-9F94-4F98A1E2C2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88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Ð¼Ð¸Ð½ÐºÑÐ»ÑÑ Ð»Ð¾Ð³Ð¾">
            <a:extLst>
              <a:ext uri="{FF2B5EF4-FFF2-40B4-BE49-F238E27FC236}">
                <a16:creationId xmlns:a16="http://schemas.microsoft.com/office/drawing/2014/main" xmlns="" id="{E844314C-5C56-418C-B7F0-F18046A21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3" y="852967"/>
            <a:ext cx="2164080" cy="4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Ð¼Ð¸Ð½ÐºÑÐ»ÑÑ Ð»Ð¾Ð³Ð¾">
            <a:extLst>
              <a:ext uri="{FF2B5EF4-FFF2-40B4-BE49-F238E27FC236}">
                <a16:creationId xmlns:a16="http://schemas.microsoft.com/office/drawing/2014/main" xmlns="" id="{D5B29438-F0BC-414A-A6F6-195469BE0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3" y="853838"/>
            <a:ext cx="2164080" cy="4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21DD626-8E84-4E4E-BFD4-49D2E3220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87" y="873252"/>
            <a:ext cx="2216150" cy="4024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BF8997B-40D9-4137-9797-668DAFE9A0B8}"/>
              </a:ext>
            </a:extLst>
          </p:cNvPr>
          <p:cNvSpPr/>
          <p:nvPr userDrawn="1"/>
        </p:nvSpPr>
        <p:spPr>
          <a:xfrm>
            <a:off x="6465871" y="231682"/>
            <a:ext cx="6118691" cy="1685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1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7357-2B5A-42B6-9A8F-95B71136FB7E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DCB60-A979-4C81-9836-79DCCD4F3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5" r:id="rId14"/>
    <p:sldLayoutId id="2147483666" r:id="rId15"/>
    <p:sldLayoutId id="2147483674" r:id="rId16"/>
    <p:sldLayoutId id="2147483690" r:id="rId17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21C7706-FE1A-4BFC-8563-0249DD1755F8}"/>
              </a:ext>
            </a:extLst>
          </p:cNvPr>
          <p:cNvSpPr/>
          <p:nvPr/>
        </p:nvSpPr>
        <p:spPr>
          <a:xfrm>
            <a:off x="856480" y="1601890"/>
            <a:ext cx="7620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50A8"/>
                </a:solidFill>
                <a:latin typeface="HelveticaNeueCyr" panose="02000503040000020004" pitchFamily="50" charset="-52"/>
              </a:rPr>
              <a:t>Культура. </a:t>
            </a:r>
            <a:r>
              <a:rPr lang="ru-RU" sz="4000" b="1" dirty="0">
                <a:solidFill>
                  <a:srgbClr val="F42831"/>
                </a:solidFill>
                <a:latin typeface="HelveticaNeueCyr" panose="02000503040000020004" pitchFamily="50" charset="-52"/>
              </a:rPr>
              <a:t>Гранты России</a:t>
            </a:r>
            <a:endParaRPr lang="en-US" sz="4000" b="1" dirty="0">
              <a:solidFill>
                <a:srgbClr val="F42831"/>
              </a:solidFill>
              <a:latin typeface="HelveticaNeueCyr" panose="02000503040000020004" pitchFamily="50" charset="-52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NeueCyr" panose="02000503040000020004" pitchFamily="50" charset="-52"/>
              </a:rPr>
              <a:t>  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 panose="02000503040000020004" pitchFamily="50" charset="-52"/>
              </a:rPr>
              <a:t>Общероссийская база конкурсов и грантов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 panose="02000503040000020004" pitchFamily="50" charset="-52"/>
              </a:rPr>
              <a:t>в области культуры и искусства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Ð¼Ð¸Ð½ÐºÑÐ»ÑÑ Ð»Ð¾Ð³Ð¾">
            <a:extLst>
              <a:ext uri="{FF2B5EF4-FFF2-40B4-BE49-F238E27FC236}">
                <a16:creationId xmlns:a16="http://schemas.microsoft.com/office/drawing/2014/main" xmlns="" id="{71F46058-8D06-4B48-9A7B-6E3230F5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3" y="700567"/>
            <a:ext cx="2164080" cy="4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42DF26-018F-4EB8-B020-B7522633E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29" y="2301240"/>
            <a:ext cx="8478333" cy="4773889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978CEE1-9B87-4D4A-BFEC-B28064D67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87" y="721723"/>
            <a:ext cx="2216150" cy="4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4611DD-77F8-47CB-8E70-781358E9539F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FA284F35-94A4-4459-BA9F-8A8D39C3B076}"/>
              </a:ext>
            </a:extLst>
          </p:cNvPr>
          <p:cNvSpPr txBox="1">
            <a:spLocks/>
          </p:cNvSpPr>
          <p:nvPr/>
        </p:nvSpPr>
        <p:spPr>
          <a:xfrm>
            <a:off x="897890" y="484579"/>
            <a:ext cx="9014986" cy="118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0">
              <a:lnSpc>
                <a:spcPct val="100000"/>
              </a:lnSpc>
              <a:spcBef>
                <a:spcPts val="0"/>
              </a:spcBef>
            </a:pPr>
            <a:r>
              <a:rPr lang="ru-RU" sz="3600" b="1" spc="10" dirty="0">
                <a:solidFill>
                  <a:srgbClr val="0050A8"/>
                </a:solidFill>
              </a:rPr>
              <a:t>Партнеры </a:t>
            </a:r>
          </a:p>
        </p:txBody>
      </p:sp>
      <p:pic>
        <p:nvPicPr>
          <p:cNvPr id="9" name="Picture 2" descr="Ð¤Ð¾Ð½Ð´Ð° ÐÐ¸ÑÐ°Ð¸Ð»Ð° ÐÑÐ¾ÑÐ¾ÑÐ¾Ð²Ð°">
            <a:extLst>
              <a:ext uri="{FF2B5EF4-FFF2-40B4-BE49-F238E27FC236}">
                <a16:creationId xmlns:a16="http://schemas.microsoft.com/office/drawing/2014/main" xmlns="" id="{8CE4C55D-6C08-499C-9AC9-14F39965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6"/>
          <a:stretch/>
        </p:blipFill>
        <p:spPr bwMode="auto">
          <a:xfrm>
            <a:off x="958850" y="2162987"/>
            <a:ext cx="1624082" cy="5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¤Ð¾Ð½Ð´ ÐÑÐµÐ·Ð¸Ð´ÐµÐ½ÑÑÐºÐ¸Ñ Ð³ÑÐ°Ð½ÑÐ¾Ð²">
            <a:extLst>
              <a:ext uri="{FF2B5EF4-FFF2-40B4-BE49-F238E27FC236}">
                <a16:creationId xmlns:a16="http://schemas.microsoft.com/office/drawing/2014/main" xmlns="" id="{F7FDB25B-4356-419A-A5CA-C5EDA2E3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53" y="2102191"/>
            <a:ext cx="1911520" cy="6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ÑÐ¾ÑÐ¼Ð¾Ð»Ð¾Ð´ÐµÐ¶Ñ">
            <a:extLst>
              <a:ext uri="{FF2B5EF4-FFF2-40B4-BE49-F238E27FC236}">
                <a16:creationId xmlns:a16="http://schemas.microsoft.com/office/drawing/2014/main" xmlns="" id="{CC23E3C5-A993-4DAF-9C1E-62E23B40C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5" b="32657"/>
          <a:stretch/>
        </p:blipFill>
        <p:spPr bwMode="auto">
          <a:xfrm>
            <a:off x="2919659" y="2282436"/>
            <a:ext cx="1195367" cy="3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grants.culture.ru/local/templates/main_grants/images/banner-fondpotanin.png">
            <a:extLst>
              <a:ext uri="{FF2B5EF4-FFF2-40B4-BE49-F238E27FC236}">
                <a16:creationId xmlns:a16="http://schemas.microsoft.com/office/drawing/2014/main" xmlns="" id="{55B09E96-C656-4D28-971F-CA582844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28" y="2071530"/>
            <a:ext cx="2143172" cy="7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C415A06F-84C1-4975-9116-68D82F88AFE0}"/>
              </a:ext>
            </a:extLst>
          </p:cNvPr>
          <p:cNvGrpSpPr/>
          <p:nvPr/>
        </p:nvGrpSpPr>
        <p:grpSpPr>
          <a:xfrm>
            <a:off x="6700000" y="2046520"/>
            <a:ext cx="2656499" cy="782797"/>
            <a:chOff x="2978226" y="2244034"/>
            <a:chExt cx="2960661" cy="678731"/>
          </a:xfrm>
        </p:grpSpPr>
        <p:pic>
          <p:nvPicPr>
            <p:cNvPr id="28" name="Picture 2" descr="http://www.dkko.ru/icms/templates/tmpl1/images/coat.png">
              <a:extLst>
                <a:ext uri="{FF2B5EF4-FFF2-40B4-BE49-F238E27FC236}">
                  <a16:creationId xmlns:a16="http://schemas.microsoft.com/office/drawing/2014/main" xmlns="" id="{ACAF89E3-8773-42A4-A620-01D9322BC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226" y="2244034"/>
              <a:ext cx="780542" cy="67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41E34B43-35DF-452E-AA6D-DD076AAB8737}"/>
                </a:ext>
              </a:extLst>
            </p:cNvPr>
            <p:cNvSpPr/>
            <p:nvPr/>
          </p:nvSpPr>
          <p:spPr>
            <a:xfrm>
              <a:off x="3758768" y="2409940"/>
              <a:ext cx="2180119" cy="3469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 Rg" panose="02000506030000020004" pitchFamily="50" charset="0"/>
                </a:rPr>
                <a:t>ДЕПАРТАМЕНТ КУЛЬТУРЫ</a:t>
              </a:r>
              <a:br>
                <a:rPr lang="ru-RU" sz="1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 Rg" panose="02000506030000020004" pitchFamily="50" charset="0"/>
                </a:rPr>
              </a:br>
              <a:r>
                <a:rPr lang="ru-RU" sz="1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 Rg" panose="02000506030000020004" pitchFamily="50" charset="0"/>
                </a:rPr>
                <a:t>КОСТРОМСКОЙ ОБЛАСТИ</a:t>
              </a:r>
              <a:endParaRPr lang="ru-RU" sz="1000" b="1" i="0" cap="all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roxima Nova Rg" panose="02000506030000020004" pitchFamily="50" charset="0"/>
              </a:endParaRPr>
            </a:p>
          </p:txBody>
        </p:sp>
      </p:grpSp>
      <p:pic>
        <p:nvPicPr>
          <p:cNvPr id="14" name="Picture 4" descr="http://admoblkaluga.ru/bitrix/templates/admobl/img/top_logo4.png">
            <a:extLst>
              <a:ext uri="{FF2B5EF4-FFF2-40B4-BE49-F238E27FC236}">
                <a16:creationId xmlns:a16="http://schemas.microsoft.com/office/drawing/2014/main" xmlns="" id="{E8A250A5-982A-4379-B457-7629D744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2" y="3396460"/>
            <a:ext cx="3124288" cy="6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CD2C3C07-0548-49AD-AA8D-BFE3F51F2E6D}"/>
              </a:ext>
            </a:extLst>
          </p:cNvPr>
          <p:cNvGrpSpPr/>
          <p:nvPr/>
        </p:nvGrpSpPr>
        <p:grpSpPr>
          <a:xfrm>
            <a:off x="4489724" y="3347971"/>
            <a:ext cx="2533525" cy="782797"/>
            <a:chOff x="3347941" y="3167322"/>
            <a:chExt cx="2823611" cy="678731"/>
          </a:xfrm>
        </p:grpSpPr>
        <p:pic>
          <p:nvPicPr>
            <p:cNvPr id="26" name="Picture 6" descr="http://mk.mosreg.ru/img/ministry/logo.png">
              <a:extLst>
                <a:ext uri="{FF2B5EF4-FFF2-40B4-BE49-F238E27FC236}">
                  <a16:creationId xmlns:a16="http://schemas.microsoft.com/office/drawing/2014/main" xmlns="" id="{605CB7BF-BF54-4883-B9A6-05F8A2BC3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941" y="3167322"/>
              <a:ext cx="503430" cy="67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C86F82FC-4069-40B6-B7DE-22F1C8632251}"/>
                </a:ext>
              </a:extLst>
            </p:cNvPr>
            <p:cNvSpPr/>
            <p:nvPr/>
          </p:nvSpPr>
          <p:spPr>
            <a:xfrm>
              <a:off x="3991432" y="3333228"/>
              <a:ext cx="2180120" cy="3469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roxima Nova Rg" panose="02000506030000020004" pitchFamily="50" charset="0"/>
                </a:rPr>
                <a:t>Министерство культуры Московской области</a:t>
              </a:r>
            </a:p>
          </p:txBody>
        </p:sp>
      </p:grpSp>
      <p:pic>
        <p:nvPicPr>
          <p:cNvPr id="16" name="Picture 8" descr="Image result for ÐÐ»Ð°Ð³Ð¾ÑÐ²Ð¾ÑÐ¸ÑÐµÐ»ÑÐ½ÑÐ¹ ÑÐ¾Ð½Ð´ Â«Ð¡Ð¸Ð½Ð°ÑÐ°-Ð¤Ð¾Ð½Ð´Â»">
            <a:extLst>
              <a:ext uri="{FF2B5EF4-FFF2-40B4-BE49-F238E27FC236}">
                <a16:creationId xmlns:a16="http://schemas.microsoft.com/office/drawing/2014/main" xmlns="" id="{C2805B5B-11D3-47EA-86B4-16BF038F7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8244" r="16722" b="33480"/>
          <a:stretch/>
        </p:blipFill>
        <p:spPr bwMode="auto">
          <a:xfrm>
            <a:off x="964284" y="5844586"/>
            <a:ext cx="2284585" cy="5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ÐÐÐ - ÐÐ±ÑÐµÐ´Ð¸Ð½ÑÐ½Ð½Ð°Ñ Ð¼ÐµÑÐ°Ð»Ð»ÑÑÐ³Ð¸ÑÐµÑÐºÐ°Ñ ÐºÐ¾Ð¼Ð¿Ð°Ð½Ð¸Ñ">
            <a:extLst>
              <a:ext uri="{FF2B5EF4-FFF2-40B4-BE49-F238E27FC236}">
                <a16:creationId xmlns:a16="http://schemas.microsoft.com/office/drawing/2014/main" xmlns="" id="{1A40AB06-C569-45AD-8101-E63F324A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13" y="3486705"/>
            <a:ext cx="1603868" cy="5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www.appm.ru/i/02-1.png">
            <a:extLst>
              <a:ext uri="{FF2B5EF4-FFF2-40B4-BE49-F238E27FC236}">
                <a16:creationId xmlns:a16="http://schemas.microsoft.com/office/drawing/2014/main" xmlns="" id="{73725FA0-BA6F-4F0E-8FAE-420BCD41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03" y="3196869"/>
            <a:ext cx="1880257" cy="11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0E51ADC-C3A0-4C10-B9CE-448CAD242E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6026" y="5738569"/>
            <a:ext cx="1898865" cy="713639"/>
          </a:xfrm>
          <a:prstGeom prst="rect">
            <a:avLst/>
          </a:prstGeom>
        </p:spPr>
      </p:pic>
      <p:pic>
        <p:nvPicPr>
          <p:cNvPr id="21" name="Picture 28" descr="Image result for ÐÐ£ÐÐÐÐ">
            <a:extLst>
              <a:ext uri="{FF2B5EF4-FFF2-40B4-BE49-F238E27FC236}">
                <a16:creationId xmlns:a16="http://schemas.microsoft.com/office/drawing/2014/main" xmlns="" id="{D0019D9D-833D-4E8A-8112-D42EEE1D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38" y="4617305"/>
            <a:ext cx="1935221" cy="3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Image result for Ð³Ð°Ð·Ð¿ÑÐ¾Ð¼">
            <a:extLst>
              <a:ext uri="{FF2B5EF4-FFF2-40B4-BE49-F238E27FC236}">
                <a16:creationId xmlns:a16="http://schemas.microsoft.com/office/drawing/2014/main" xmlns="" id="{F1AC1157-755F-4B90-B9EC-D16C77B7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3" y="4432669"/>
            <a:ext cx="1443478" cy="7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RITEK logo.gif">
            <a:extLst>
              <a:ext uri="{FF2B5EF4-FFF2-40B4-BE49-F238E27FC236}">
                <a16:creationId xmlns:a16="http://schemas.microsoft.com/office/drawing/2014/main" xmlns="" id="{6C984557-0051-4FF8-A217-65AAC4D5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45" y="4485607"/>
            <a:ext cx="1603868" cy="6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4" descr="Image result for Ð ÐµÐ³Ð¸Ð¾Ð½Ð°Ð»ÑÐ½ÑÐ¹ ÑÐ¾Ð½Ð´ Â«Ð Ð¾Ð´Ð½ÑÐµ ÐÑÑÑÐ¾Ð²Ð°Â» Ð»Ð¾Ð³Ð¾">
            <a:extLst>
              <a:ext uri="{FF2B5EF4-FFF2-40B4-BE49-F238E27FC236}">
                <a16:creationId xmlns:a16="http://schemas.microsoft.com/office/drawing/2014/main" xmlns="" id="{F960F237-EBF9-4178-B6A5-E03701346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17727" r="25544" b="5168"/>
          <a:stretch/>
        </p:blipFill>
        <p:spPr bwMode="auto">
          <a:xfrm>
            <a:off x="8234447" y="4963117"/>
            <a:ext cx="1772457" cy="176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Related image">
            <a:extLst>
              <a:ext uri="{FF2B5EF4-FFF2-40B4-BE49-F238E27FC236}">
                <a16:creationId xmlns:a16="http://schemas.microsoft.com/office/drawing/2014/main" xmlns="" id="{334497E4-2E97-4E99-8CB9-230D432B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8" y="5172714"/>
            <a:ext cx="1641504" cy="13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ÑÐ¾Ð½Ð´ ÑÐ¸Ð¼ÑÐµÐ½ÐºÐ¾">
            <a:extLst>
              <a:ext uri="{FF2B5EF4-FFF2-40B4-BE49-F238E27FC236}">
                <a16:creationId xmlns:a16="http://schemas.microsoft.com/office/drawing/2014/main" xmlns="" id="{A58DF4F1-5347-48CA-9FF3-B4CCEE88F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23611" r="12491" b="13324"/>
          <a:stretch/>
        </p:blipFill>
        <p:spPr bwMode="auto">
          <a:xfrm>
            <a:off x="6182048" y="5494317"/>
            <a:ext cx="1431056" cy="12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3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1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A71D803-5252-41C1-AC92-C00A4596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t="1" r="37505" b="60904"/>
          <a:stretch/>
        </p:blipFill>
        <p:spPr>
          <a:xfrm>
            <a:off x="5038983" y="0"/>
            <a:ext cx="7759442" cy="719911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06821" y="99"/>
            <a:ext cx="4432162" cy="7199114"/>
          </a:xfrm>
          <a:gradFill flip="none" rotWithShape="1">
            <a:gsLst>
              <a:gs pos="0">
                <a:srgbClr val="003C7E">
                  <a:alpha val="13000"/>
                </a:srgbClr>
              </a:gs>
              <a:gs pos="100000">
                <a:srgbClr val="00489B">
                  <a:alpha val="13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377906" tIns="0" rIns="264534" bIns="0" rtlCol="0">
            <a:normAutofit/>
          </a:bodyPr>
          <a:lstStyle/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1200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1889" dirty="0">
              <a:solidFill>
                <a:srgbClr val="595959"/>
              </a:solidFill>
            </a:endParaRP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r>
              <a:rPr lang="ru-RU" sz="1900" dirty="0">
                <a:solidFill>
                  <a:srgbClr val="595959"/>
                </a:solidFill>
              </a:rPr>
              <a:t>Свободный доступ на Портал</a:t>
            </a: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endParaRPr lang="ru-RU" sz="1900" dirty="0">
              <a:solidFill>
                <a:srgbClr val="595959"/>
              </a:solidFill>
            </a:endParaRP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r>
              <a:rPr lang="ru-RU" sz="1900" dirty="0">
                <a:solidFill>
                  <a:srgbClr val="595959"/>
                </a:solidFill>
              </a:rPr>
              <a:t>Полная информация о </a:t>
            </a:r>
            <a:r>
              <a:rPr lang="ru-RU" sz="1900" dirty="0" err="1">
                <a:solidFill>
                  <a:srgbClr val="595959"/>
                </a:solidFill>
              </a:rPr>
              <a:t>грантодателе</a:t>
            </a:r>
            <a:r>
              <a:rPr lang="ru-RU" sz="1900" dirty="0">
                <a:solidFill>
                  <a:srgbClr val="595959"/>
                </a:solidFill>
              </a:rPr>
              <a:t> и требованиях конкурсов</a:t>
            </a: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endParaRPr lang="ru-RU" sz="1900" dirty="0">
              <a:solidFill>
                <a:srgbClr val="595959"/>
              </a:solidFill>
            </a:endParaRP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r>
              <a:rPr lang="ru-RU" sz="1900" dirty="0">
                <a:solidFill>
                  <a:srgbClr val="595959"/>
                </a:solidFill>
              </a:rPr>
              <a:t>Поиск по тематике / финансированию</a:t>
            </a: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endParaRPr lang="ru-RU" sz="1900" dirty="0">
              <a:solidFill>
                <a:srgbClr val="595959"/>
              </a:solidFill>
            </a:endParaRP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r>
              <a:rPr lang="ru-RU" sz="1900" dirty="0">
                <a:solidFill>
                  <a:srgbClr val="595959"/>
                </a:solidFill>
              </a:rPr>
              <a:t>Регистрация в личном кабинете </a:t>
            </a:r>
            <a:r>
              <a:rPr lang="en-US" sz="1900" dirty="0">
                <a:solidFill>
                  <a:srgbClr val="595959"/>
                </a:solidFill>
              </a:rPr>
              <a:t>—</a:t>
            </a:r>
            <a:r>
              <a:rPr lang="ru-RU" sz="1900" dirty="0">
                <a:solidFill>
                  <a:srgbClr val="595959"/>
                </a:solidFill>
              </a:rPr>
              <a:t> дополнительные возможности</a:t>
            </a: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endParaRPr lang="ru-RU" sz="1900" dirty="0">
              <a:solidFill>
                <a:srgbClr val="595959"/>
              </a:solidFill>
            </a:endParaRPr>
          </a:p>
          <a:p>
            <a:pPr marL="36000" indent="-3960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3"/>
              </a:buBlip>
            </a:pPr>
            <a:r>
              <a:rPr lang="ru-RU" sz="1900" dirty="0">
                <a:solidFill>
                  <a:srgbClr val="595959"/>
                </a:solidFill>
              </a:rPr>
              <a:t>Работа службы поддержки</a:t>
            </a:r>
            <a:endParaRPr lang="en-US" sz="1900" dirty="0">
              <a:solidFill>
                <a:srgbClr val="595959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89" dirty="0">
              <a:solidFill>
                <a:srgbClr val="595959"/>
              </a:solidFill>
            </a:endParaRPr>
          </a:p>
          <a:p>
            <a:pPr marL="363601" indent="-36360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1889" dirty="0">
              <a:solidFill>
                <a:srgbClr val="595959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89" dirty="0">
              <a:solidFill>
                <a:srgbClr val="595959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924" y="377395"/>
            <a:ext cx="11038642" cy="1391496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00489B"/>
                </a:solidFill>
              </a:rPr>
              <a:t>Возможности </a:t>
            </a:r>
            <a:br>
              <a:rPr lang="ru-RU" sz="3500" b="1" dirty="0">
                <a:solidFill>
                  <a:srgbClr val="00489B"/>
                </a:solidFill>
              </a:rPr>
            </a:br>
            <a:r>
              <a:rPr lang="ru-RU" sz="3500" b="1" dirty="0">
                <a:solidFill>
                  <a:srgbClr val="00489B"/>
                </a:solidFill>
              </a:rPr>
              <a:t>для соискателей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824D0B1-AAE9-4E5A-A7BC-E933C4EA78C9}"/>
              </a:ext>
            </a:extLst>
          </p:cNvPr>
          <p:cNvSpPr/>
          <p:nvPr/>
        </p:nvSpPr>
        <p:spPr>
          <a:xfrm>
            <a:off x="11187113" y="377395"/>
            <a:ext cx="1528762" cy="70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4A7637-5937-44F0-BCDD-DF90D2DEE89F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xmlns="" id="{6D0F3560-8DD7-4651-99DD-5EEA908015BB}"/>
              </a:ext>
            </a:extLst>
          </p:cNvPr>
          <p:cNvSpPr txBox="1">
            <a:spLocks/>
          </p:cNvSpPr>
          <p:nvPr/>
        </p:nvSpPr>
        <p:spPr>
          <a:xfrm>
            <a:off x="897890" y="484579"/>
            <a:ext cx="9014986" cy="118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0">
              <a:lnSpc>
                <a:spcPct val="100000"/>
              </a:lnSpc>
              <a:spcBef>
                <a:spcPts val="0"/>
              </a:spcBef>
            </a:pPr>
            <a:r>
              <a:rPr lang="ru-RU" sz="3600" b="1" spc="10" dirty="0">
                <a:solidFill>
                  <a:srgbClr val="0050A8"/>
                </a:solidFill>
              </a:rPr>
              <a:t>Категории соискателей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65496715"/>
              </p:ext>
            </p:extLst>
          </p:nvPr>
        </p:nvGraphicFramePr>
        <p:xfrm>
          <a:off x="777075" y="1775696"/>
          <a:ext cx="10302405" cy="487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3">
            <a:extLst>
              <a:ext uri="{FF2B5EF4-FFF2-40B4-BE49-F238E27FC236}">
                <a16:creationId xmlns:a16="http://schemas.microsoft.com/office/drawing/2014/main" xmlns="" id="{56B2789B-A718-4346-A6B5-F8EA9BF0B82C}"/>
              </a:ext>
            </a:extLst>
          </p:cNvPr>
          <p:cNvSpPr txBox="1">
            <a:spLocks/>
          </p:cNvSpPr>
          <p:nvPr/>
        </p:nvSpPr>
        <p:spPr>
          <a:xfrm>
            <a:off x="3794626" y="376727"/>
            <a:ext cx="8717716" cy="628481"/>
          </a:xfrm>
          <a:prstGeom prst="rect">
            <a:avLst/>
          </a:prstGeom>
        </p:spPr>
        <p:txBody>
          <a:bodyPr vert="horz" lIns="95988" tIns="47994" rIns="95988" bIns="479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39" dirty="0">
              <a:solidFill>
                <a:srgbClr val="A500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DCB15CF-40FA-4660-A395-7568C519517B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7905E1DB-9158-457D-8212-F0D035E6ED25}"/>
              </a:ext>
            </a:extLst>
          </p:cNvPr>
          <p:cNvSpPr txBox="1">
            <a:spLocks/>
          </p:cNvSpPr>
          <p:nvPr/>
        </p:nvSpPr>
        <p:spPr>
          <a:xfrm>
            <a:off x="856997" y="364258"/>
            <a:ext cx="7113523" cy="142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b="1" spc="10" dirty="0">
                <a:solidFill>
                  <a:srgbClr val="00489B"/>
                </a:solidFill>
                <a:ea typeface="+mn-ea"/>
                <a:cs typeface="+mn-cs"/>
              </a:rPr>
              <a:t>Расширенный поиск</a:t>
            </a:r>
            <a:endParaRPr lang="ru-RU" sz="3600" b="1" spc="10" dirty="0">
              <a:solidFill>
                <a:srgbClr val="0050A8"/>
              </a:solidFill>
              <a:ea typeface="+mn-ea"/>
              <a:cs typeface="+mn-cs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400" b="1" spc="10" dirty="0">
                <a:solidFill>
                  <a:srgbClr val="00489B"/>
                </a:solidFill>
              </a:rPr>
              <a:t/>
            </a:r>
            <a:br>
              <a:rPr lang="en-US" sz="400" b="1" spc="10" dirty="0">
                <a:solidFill>
                  <a:srgbClr val="00489B"/>
                </a:solidFill>
              </a:rPr>
            </a:br>
            <a:r>
              <a:rPr lang="ru-RU" sz="2500" spc="10" dirty="0">
                <a:solidFill>
                  <a:srgbClr val="F90000"/>
                </a:solidFill>
              </a:rPr>
              <a:t>по критериям и фильтрам:</a:t>
            </a:r>
            <a:endParaRPr lang="ru-RU" sz="2700" spc="10" dirty="0">
              <a:solidFill>
                <a:srgbClr val="F9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6A1107C-76F0-46B7-989D-D5CAFFB3F2C1}"/>
              </a:ext>
            </a:extLst>
          </p:cNvPr>
          <p:cNvSpPr/>
          <p:nvPr/>
        </p:nvSpPr>
        <p:spPr>
          <a:xfrm>
            <a:off x="1376089" y="2662972"/>
            <a:ext cx="5992350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buSzPct val="170000"/>
            </a:pPr>
            <a:r>
              <a:rPr lang="ru-RU" sz="2000" kern="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категориям получателей грантов</a:t>
            </a:r>
          </a:p>
          <a:p>
            <a:pPr marL="36000">
              <a:buSzPct val="170000"/>
            </a:pPr>
            <a:endParaRPr lang="ru-RU" sz="2000" kern="0" spc="1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">
              <a:buSzPct val="170000"/>
            </a:pPr>
            <a:r>
              <a:rPr lang="ru-RU" sz="2000" kern="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областям культуры и искусства</a:t>
            </a:r>
          </a:p>
          <a:p>
            <a:pPr marL="36000">
              <a:buSzPct val="170000"/>
            </a:pPr>
            <a:endParaRPr lang="ru-RU" sz="2000" kern="0" spc="1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">
              <a:buSzPct val="170000"/>
            </a:pPr>
            <a:r>
              <a:rPr lang="ru-RU" sz="2000" kern="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объему предоставляемых грантов</a:t>
            </a:r>
          </a:p>
          <a:p>
            <a:pPr marL="36000">
              <a:buSzPct val="170000"/>
            </a:pPr>
            <a:endParaRPr lang="ru-RU" sz="2000" kern="0" spc="1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">
              <a:buSzPct val="170000"/>
            </a:pPr>
            <a:r>
              <a:rPr lang="ru-RU" sz="2000" kern="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срокам проведения конкурсов</a:t>
            </a:r>
          </a:p>
          <a:p>
            <a:pPr marL="36000">
              <a:buSzPct val="170000"/>
            </a:pPr>
            <a:endParaRPr lang="ru-RU" sz="2000" kern="0" spc="1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">
              <a:lnSpc>
                <a:spcPct val="120000"/>
              </a:lnSpc>
              <a:buSzPct val="170000"/>
            </a:pPr>
            <a:r>
              <a:rPr lang="ru-RU" sz="2000" kern="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требованиям к стороннему</a:t>
            </a:r>
          </a:p>
          <a:p>
            <a:pPr marL="36000">
              <a:lnSpc>
                <a:spcPct val="120000"/>
              </a:lnSpc>
              <a:buSzPct val="170000"/>
            </a:pPr>
            <a:r>
              <a:rPr lang="ru-RU" sz="2000" kern="0" spc="1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софинансированию</a:t>
            </a:r>
            <a:r>
              <a:rPr lang="ru-RU" sz="2000" kern="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проекта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A0CDB73-7AA9-4205-871C-2C010CF67ECD}"/>
              </a:ext>
            </a:extLst>
          </p:cNvPr>
          <p:cNvSpPr/>
          <p:nvPr/>
        </p:nvSpPr>
        <p:spPr>
          <a:xfrm>
            <a:off x="7512629" y="2662972"/>
            <a:ext cx="4748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категориям грантодателей</a:t>
            </a:r>
          </a:p>
          <a:p>
            <a:endParaRPr lang="ru-RU" sz="2000" dirty="0"/>
          </a:p>
          <a:p>
            <a:r>
              <a:rPr lang="ru-RU" sz="2000" dirty="0"/>
              <a:t>По источникам средств</a:t>
            </a:r>
          </a:p>
          <a:p>
            <a:endParaRPr lang="ru-RU" sz="2000" dirty="0"/>
          </a:p>
          <a:p>
            <a:r>
              <a:rPr lang="ru-RU" sz="2000" dirty="0"/>
              <a:t>По округам и регионам</a:t>
            </a:r>
          </a:p>
          <a:p>
            <a:endParaRPr lang="ru-RU" sz="2000" dirty="0"/>
          </a:p>
          <a:p>
            <a:r>
              <a:rPr lang="ru-RU" sz="2000" dirty="0"/>
              <a:t>По действующим конкурсам</a:t>
            </a:r>
          </a:p>
          <a:p>
            <a:endParaRPr lang="ru-RU" sz="2000" dirty="0"/>
          </a:p>
          <a:p>
            <a:r>
              <a:rPr lang="ru-RU" sz="2000" dirty="0"/>
              <a:t>По типу конкурсов</a:t>
            </a:r>
            <a:endParaRPr lang="ru-RU" sz="2400" kern="0" spc="1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D4BAB4F-C6DC-4AFB-B7A3-F4E874A71E9E}"/>
              </a:ext>
            </a:extLst>
          </p:cNvPr>
          <p:cNvGrpSpPr/>
          <p:nvPr/>
        </p:nvGrpSpPr>
        <p:grpSpPr>
          <a:xfrm>
            <a:off x="966787" y="2704246"/>
            <a:ext cx="265112" cy="2724348"/>
            <a:chOff x="1008281" y="2428021"/>
            <a:chExt cx="265112" cy="272434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55D735D9-F6A9-4D3E-9731-D5895A6A54E9}"/>
                </a:ext>
              </a:extLst>
            </p:cNvPr>
            <p:cNvSpPr/>
            <p:nvPr/>
          </p:nvSpPr>
          <p:spPr>
            <a:xfrm>
              <a:off x="1008281" y="2428021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15CC68B1-75CB-4741-8D43-F5EAF9AD820D}"/>
                </a:ext>
              </a:extLst>
            </p:cNvPr>
            <p:cNvCxnSpPr>
              <a:cxnSpLocks/>
            </p:cNvCxnSpPr>
            <p:nvPr/>
          </p:nvCxnSpPr>
          <p:spPr>
            <a:xfrm>
              <a:off x="1140837" y="2748919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780528DB-81B9-49AD-8969-3D7FE98E5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40837" y="3363728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3E12BE2-8C50-40E6-9518-DD2CC5E7DE75}"/>
                </a:ext>
              </a:extLst>
            </p:cNvPr>
            <p:cNvSpPr/>
            <p:nvPr/>
          </p:nvSpPr>
          <p:spPr>
            <a:xfrm>
              <a:off x="1008281" y="3042830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78B88C6B-DB96-4F1C-926F-68813D6D790F}"/>
                </a:ext>
              </a:extLst>
            </p:cNvPr>
            <p:cNvSpPr/>
            <p:nvPr/>
          </p:nvSpPr>
          <p:spPr>
            <a:xfrm>
              <a:off x="1008281" y="3657639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7ED28AA4-4D5D-4772-9BE8-CC6E92BB4074}"/>
                </a:ext>
              </a:extLst>
            </p:cNvPr>
            <p:cNvCxnSpPr>
              <a:cxnSpLocks/>
            </p:cNvCxnSpPr>
            <p:nvPr/>
          </p:nvCxnSpPr>
          <p:spPr>
            <a:xfrm>
              <a:off x="1140837" y="3978537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E350209C-DFC5-4FD4-9023-EE013C2B3792}"/>
                </a:ext>
              </a:extLst>
            </p:cNvPr>
            <p:cNvCxnSpPr>
              <a:cxnSpLocks/>
            </p:cNvCxnSpPr>
            <p:nvPr/>
          </p:nvCxnSpPr>
          <p:spPr>
            <a:xfrm>
              <a:off x="1140837" y="4593346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B274F24D-47DA-45D1-B34E-23853185CEB7}"/>
                </a:ext>
              </a:extLst>
            </p:cNvPr>
            <p:cNvSpPr/>
            <p:nvPr/>
          </p:nvSpPr>
          <p:spPr>
            <a:xfrm>
              <a:off x="1008281" y="4272448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540F4C7D-60C4-4862-8D11-92F67322B30F}"/>
                </a:ext>
              </a:extLst>
            </p:cNvPr>
            <p:cNvSpPr/>
            <p:nvPr/>
          </p:nvSpPr>
          <p:spPr>
            <a:xfrm>
              <a:off x="1008281" y="4887257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204C85D-A25D-4494-B1B8-9F0AD4FF32A1}"/>
              </a:ext>
            </a:extLst>
          </p:cNvPr>
          <p:cNvGrpSpPr/>
          <p:nvPr/>
        </p:nvGrpSpPr>
        <p:grpSpPr>
          <a:xfrm>
            <a:off x="7149175" y="2732330"/>
            <a:ext cx="265112" cy="2724348"/>
            <a:chOff x="7783365" y="2748919"/>
            <a:chExt cx="265112" cy="272434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D68DF970-6603-4C01-824C-4E5A86996427}"/>
                </a:ext>
              </a:extLst>
            </p:cNvPr>
            <p:cNvSpPr/>
            <p:nvPr/>
          </p:nvSpPr>
          <p:spPr>
            <a:xfrm>
              <a:off x="7783365" y="2748919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1BC5EF07-7F9B-4286-852A-7AEA2B6594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5921" y="3069817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35C41145-1E18-4CAA-B2BA-8D6EB1A1E4F3}"/>
                </a:ext>
              </a:extLst>
            </p:cNvPr>
            <p:cNvCxnSpPr>
              <a:cxnSpLocks/>
            </p:cNvCxnSpPr>
            <p:nvPr/>
          </p:nvCxnSpPr>
          <p:spPr>
            <a:xfrm>
              <a:off x="7915921" y="3684626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B2D0CCC8-973D-4AC5-AA57-C3A69EB89A2D}"/>
                </a:ext>
              </a:extLst>
            </p:cNvPr>
            <p:cNvSpPr/>
            <p:nvPr/>
          </p:nvSpPr>
          <p:spPr>
            <a:xfrm>
              <a:off x="7783365" y="3363728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0554EF0D-0069-479D-8663-B50778747922}"/>
                </a:ext>
              </a:extLst>
            </p:cNvPr>
            <p:cNvSpPr/>
            <p:nvPr/>
          </p:nvSpPr>
          <p:spPr>
            <a:xfrm>
              <a:off x="7783365" y="3978537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FEB8909C-6C6D-4984-8E0D-5201F461146E}"/>
                </a:ext>
              </a:extLst>
            </p:cNvPr>
            <p:cNvCxnSpPr>
              <a:cxnSpLocks/>
            </p:cNvCxnSpPr>
            <p:nvPr/>
          </p:nvCxnSpPr>
          <p:spPr>
            <a:xfrm>
              <a:off x="7915921" y="4299435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E56A1681-7E0D-4D12-88AF-9FED0FBB998A}"/>
                </a:ext>
              </a:extLst>
            </p:cNvPr>
            <p:cNvCxnSpPr>
              <a:cxnSpLocks/>
            </p:cNvCxnSpPr>
            <p:nvPr/>
          </p:nvCxnSpPr>
          <p:spPr>
            <a:xfrm>
              <a:off x="7915921" y="4914244"/>
              <a:ext cx="0" cy="238125"/>
            </a:xfrm>
            <a:prstGeom prst="line">
              <a:avLst/>
            </a:prstGeom>
            <a:ln w="38100">
              <a:solidFill>
                <a:srgbClr val="F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D50686C8-2B39-4CF7-8779-A6D35E736949}"/>
                </a:ext>
              </a:extLst>
            </p:cNvPr>
            <p:cNvSpPr/>
            <p:nvPr/>
          </p:nvSpPr>
          <p:spPr>
            <a:xfrm>
              <a:off x="7783365" y="4593346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4D2C6DCA-3AB3-4406-BBD8-DDC84AF1ABE9}"/>
                </a:ext>
              </a:extLst>
            </p:cNvPr>
            <p:cNvSpPr/>
            <p:nvPr/>
          </p:nvSpPr>
          <p:spPr>
            <a:xfrm>
              <a:off x="7783365" y="5208155"/>
              <a:ext cx="265112" cy="265112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86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49000">
              <a:schemeClr val="accent1">
                <a:lumMod val="5000"/>
                <a:lumOff val="95000"/>
                <a:alpha val="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85A43D8-2EA6-4ED1-8290-3E9B52992890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C0C0D45-7102-4F4C-B0B0-29D7F193BC4E}"/>
              </a:ext>
            </a:extLst>
          </p:cNvPr>
          <p:cNvSpPr txBox="1">
            <a:spLocks/>
          </p:cNvSpPr>
          <p:nvPr/>
        </p:nvSpPr>
        <p:spPr>
          <a:xfrm>
            <a:off x="882650" y="872495"/>
            <a:ext cx="7364184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0050A8"/>
                </a:solidFill>
              </a:rPr>
              <a:t>Проект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6B333EF-EEE6-4F6B-86EC-DD044BCEDDDF}"/>
              </a:ext>
            </a:extLst>
          </p:cNvPr>
          <p:cNvGrpSpPr/>
          <p:nvPr/>
        </p:nvGrpSpPr>
        <p:grpSpPr>
          <a:xfrm>
            <a:off x="958850" y="2365810"/>
            <a:ext cx="1584326" cy="579672"/>
            <a:chOff x="902230" y="1805500"/>
            <a:chExt cx="988727" cy="36175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AFBBFC07-4BE6-4FBC-BF30-AC563C9AB19D}"/>
                </a:ext>
              </a:extLst>
            </p:cNvPr>
            <p:cNvSpPr/>
            <p:nvPr/>
          </p:nvSpPr>
          <p:spPr>
            <a:xfrm>
              <a:off x="1333713" y="1853035"/>
              <a:ext cx="557244" cy="2496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Идея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C1D1B324-2F12-4C2E-AF7B-AF84FDD472D2}"/>
                </a:ext>
              </a:extLst>
            </p:cNvPr>
            <p:cNvSpPr/>
            <p:nvPr/>
          </p:nvSpPr>
          <p:spPr>
            <a:xfrm>
              <a:off x="902230" y="1805500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+mj-lt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9FFF603A-E6DD-44C9-B77A-D2DAB1A12117}"/>
              </a:ext>
            </a:extLst>
          </p:cNvPr>
          <p:cNvGrpSpPr/>
          <p:nvPr/>
        </p:nvGrpSpPr>
        <p:grpSpPr>
          <a:xfrm>
            <a:off x="2808549" y="2365810"/>
            <a:ext cx="2689225" cy="579672"/>
            <a:chOff x="902230" y="2309711"/>
            <a:chExt cx="1678259" cy="36175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EBF9B60B-D456-47FC-B8CD-447419B09A54}"/>
                </a:ext>
              </a:extLst>
            </p:cNvPr>
            <p:cNvSpPr/>
            <p:nvPr/>
          </p:nvSpPr>
          <p:spPr>
            <a:xfrm>
              <a:off x="902230" y="2309711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E1F9AB99-8CBE-4AB0-8463-66F419602F0A}"/>
                </a:ext>
              </a:extLst>
            </p:cNvPr>
            <p:cNvSpPr/>
            <p:nvPr/>
          </p:nvSpPr>
          <p:spPr>
            <a:xfrm>
              <a:off x="1333712" y="2352089"/>
              <a:ext cx="1246777" cy="249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Актуальность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ADA39E62-2C40-4CCE-B2BC-83AF3F33D599}"/>
              </a:ext>
            </a:extLst>
          </p:cNvPr>
          <p:cNvGrpSpPr/>
          <p:nvPr/>
        </p:nvGrpSpPr>
        <p:grpSpPr>
          <a:xfrm>
            <a:off x="5763148" y="2365810"/>
            <a:ext cx="2246840" cy="579672"/>
            <a:chOff x="902230" y="2792752"/>
            <a:chExt cx="1402181" cy="36175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A0D6F9C-E001-4094-AA04-1F9A51E6EC1C}"/>
                </a:ext>
              </a:extLst>
            </p:cNvPr>
            <p:cNvSpPr/>
            <p:nvPr/>
          </p:nvSpPr>
          <p:spPr>
            <a:xfrm>
              <a:off x="902230" y="2792752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+mj-lt"/>
                </a:rPr>
                <a:t>3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3A8777C-02DA-41A1-86CF-98C5DA0DCD03}"/>
                </a:ext>
              </a:extLst>
            </p:cNvPr>
            <p:cNvSpPr/>
            <p:nvPr/>
          </p:nvSpPr>
          <p:spPr>
            <a:xfrm>
              <a:off x="1333712" y="2835131"/>
              <a:ext cx="970699" cy="249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Новшество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DAD9A329-A151-499A-AE85-78340FA01B49}"/>
              </a:ext>
            </a:extLst>
          </p:cNvPr>
          <p:cNvGrpSpPr/>
          <p:nvPr/>
        </p:nvGrpSpPr>
        <p:grpSpPr>
          <a:xfrm>
            <a:off x="8275362" y="2365810"/>
            <a:ext cx="1947644" cy="579672"/>
            <a:chOff x="902230" y="2792752"/>
            <a:chExt cx="1215462" cy="361755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86DB4165-4EA3-471E-B8B5-8329430D04F8}"/>
                </a:ext>
              </a:extLst>
            </p:cNvPr>
            <p:cNvSpPr/>
            <p:nvPr/>
          </p:nvSpPr>
          <p:spPr>
            <a:xfrm>
              <a:off x="902230" y="2792752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27C004C-DFD3-4215-8C27-3BAD110FBA75}"/>
                </a:ext>
              </a:extLst>
            </p:cNvPr>
            <p:cNvSpPr/>
            <p:nvPr/>
          </p:nvSpPr>
          <p:spPr>
            <a:xfrm>
              <a:off x="1333712" y="2835131"/>
              <a:ext cx="783980" cy="249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/>
                <a:t>Масштаб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70F1BBE-E2FB-4ABF-B34C-A49525A0257B}"/>
              </a:ext>
            </a:extLst>
          </p:cNvPr>
          <p:cNvGrpSpPr/>
          <p:nvPr/>
        </p:nvGrpSpPr>
        <p:grpSpPr>
          <a:xfrm>
            <a:off x="10488379" y="2365810"/>
            <a:ext cx="1617896" cy="579672"/>
            <a:chOff x="902230" y="2792752"/>
            <a:chExt cx="1009677" cy="361755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67102C7C-F8D6-4187-950B-731CDEAB49FF}"/>
                </a:ext>
              </a:extLst>
            </p:cNvPr>
            <p:cNvSpPr/>
            <p:nvPr/>
          </p:nvSpPr>
          <p:spPr>
            <a:xfrm>
              <a:off x="902230" y="2792752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+mj-lt"/>
                </a:rPr>
                <a:t>5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8C33010C-2578-49EA-B928-9F0462A2FCB6}"/>
                </a:ext>
              </a:extLst>
            </p:cNvPr>
            <p:cNvSpPr/>
            <p:nvPr/>
          </p:nvSpPr>
          <p:spPr>
            <a:xfrm>
              <a:off x="1333712" y="2835131"/>
              <a:ext cx="578195" cy="249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/>
                <a:t>Цель</a:t>
              </a: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C74CC39-8886-444D-9454-BFF675618D24}"/>
              </a:ext>
            </a:extLst>
          </p:cNvPr>
          <p:cNvSpPr/>
          <p:nvPr/>
        </p:nvSpPr>
        <p:spPr>
          <a:xfrm rot="5400000">
            <a:off x="5687260" y="-17754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xmlns="" id="{9546BD42-D30E-4090-B939-19D345294136}"/>
              </a:ext>
            </a:extLst>
          </p:cNvPr>
          <p:cNvSpPr txBox="1">
            <a:spLocks/>
          </p:cNvSpPr>
          <p:nvPr/>
        </p:nvSpPr>
        <p:spPr>
          <a:xfrm>
            <a:off x="-1" y="4420095"/>
            <a:ext cx="12798426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050A8"/>
                </a:solidFill>
              </a:rPr>
              <a:t>Культурная среда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CD05071-B232-4121-9777-D559ACFAFC7C}"/>
              </a:ext>
            </a:extLst>
          </p:cNvPr>
          <p:cNvSpPr/>
          <p:nvPr/>
        </p:nvSpPr>
        <p:spPr>
          <a:xfrm>
            <a:off x="0" y="5742043"/>
            <a:ext cx="12798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</a:rPr>
              <a:t>Социальный эффект для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151035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49000">
              <a:schemeClr val="accent1">
                <a:lumMod val="5000"/>
                <a:lumOff val="95000"/>
                <a:alpha val="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85A43D8-2EA6-4ED1-8290-3E9B52992890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C0C0D45-7102-4F4C-B0B0-29D7F193BC4E}"/>
              </a:ext>
            </a:extLst>
          </p:cNvPr>
          <p:cNvSpPr txBox="1">
            <a:spLocks/>
          </p:cNvSpPr>
          <p:nvPr/>
        </p:nvSpPr>
        <p:spPr>
          <a:xfrm>
            <a:off x="882649" y="872495"/>
            <a:ext cx="10004425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0050A8"/>
                </a:solidFill>
              </a:rPr>
              <a:t>Получить грантовую поддержку возможно: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900F50A-F099-47A0-AAEA-6BB7D937C411}"/>
              </a:ext>
            </a:extLst>
          </p:cNvPr>
          <p:cNvGrpSpPr/>
          <p:nvPr/>
        </p:nvGrpSpPr>
        <p:grpSpPr>
          <a:xfrm>
            <a:off x="969735" y="2397383"/>
            <a:ext cx="13591533" cy="911030"/>
            <a:chOff x="902230" y="1805500"/>
            <a:chExt cx="5396971" cy="36175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BC0D38C-9A48-4308-81E1-BDC7FA4331FF}"/>
                </a:ext>
              </a:extLst>
            </p:cNvPr>
            <p:cNvSpPr/>
            <p:nvPr/>
          </p:nvSpPr>
          <p:spPr>
            <a:xfrm>
              <a:off x="1333713" y="1861780"/>
              <a:ext cx="4965488" cy="23220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Если о Вашем проекте знают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E4BD2E5D-8D24-483C-8D57-40F71F6519BC}"/>
                </a:ext>
              </a:extLst>
            </p:cNvPr>
            <p:cNvSpPr/>
            <p:nvPr/>
          </p:nvSpPr>
          <p:spPr>
            <a:xfrm>
              <a:off x="902230" y="1805500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+mj-lt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1FA098E-2FB8-4BB4-8968-5F2DFF3A9A81}"/>
              </a:ext>
            </a:extLst>
          </p:cNvPr>
          <p:cNvGrpSpPr/>
          <p:nvPr/>
        </p:nvGrpSpPr>
        <p:grpSpPr>
          <a:xfrm>
            <a:off x="969735" y="3801544"/>
            <a:ext cx="14849223" cy="911030"/>
            <a:chOff x="902230" y="2309711"/>
            <a:chExt cx="5896379" cy="36175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8CEBC1EF-14DD-44CB-839D-90F3D4865E5A}"/>
                </a:ext>
              </a:extLst>
            </p:cNvPr>
            <p:cNvSpPr/>
            <p:nvPr/>
          </p:nvSpPr>
          <p:spPr>
            <a:xfrm>
              <a:off x="902230" y="2309711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ru-RU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FD9A1E8-EA4B-4B8F-A799-C7059E02A652}"/>
                </a:ext>
              </a:extLst>
            </p:cNvPr>
            <p:cNvSpPr/>
            <p:nvPr/>
          </p:nvSpPr>
          <p:spPr>
            <a:xfrm>
              <a:off x="1333712" y="2352089"/>
              <a:ext cx="5464897" cy="232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Грантодатель верит в успех проекта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4315701-C546-4BB3-AA4C-8C98E668EA45}"/>
              </a:ext>
            </a:extLst>
          </p:cNvPr>
          <p:cNvGrpSpPr/>
          <p:nvPr/>
        </p:nvGrpSpPr>
        <p:grpSpPr>
          <a:xfrm>
            <a:off x="969735" y="5205704"/>
            <a:ext cx="14672830" cy="911029"/>
            <a:chOff x="902230" y="2792752"/>
            <a:chExt cx="5826335" cy="36175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4EF959B4-23C1-4A13-90B8-DA1CD728C859}"/>
                </a:ext>
              </a:extLst>
            </p:cNvPr>
            <p:cNvSpPr/>
            <p:nvPr/>
          </p:nvSpPr>
          <p:spPr>
            <a:xfrm>
              <a:off x="902230" y="2792752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+mj-lt"/>
                </a:rPr>
                <a:t>3</a:t>
              </a:r>
              <a:endParaRPr lang="ru-RU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BF406003-99C9-4440-B1C7-5B12F6268EC9}"/>
                </a:ext>
              </a:extLst>
            </p:cNvPr>
            <p:cNvSpPr/>
            <p:nvPr/>
          </p:nvSpPr>
          <p:spPr>
            <a:xfrm>
              <a:off x="1333712" y="2835131"/>
              <a:ext cx="5394853" cy="232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Проект возглавляет лидер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51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1">
                <a:lumMod val="5000"/>
                <a:lumOff val="95000"/>
                <a:alpha val="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85A43D8-2EA6-4ED1-8290-3E9B52992890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C0C0D45-7102-4F4C-B0B0-29D7F193BC4E}"/>
              </a:ext>
            </a:extLst>
          </p:cNvPr>
          <p:cNvSpPr txBox="1">
            <a:spLocks/>
          </p:cNvSpPr>
          <p:nvPr/>
        </p:nvSpPr>
        <p:spPr>
          <a:xfrm>
            <a:off x="882650" y="872495"/>
            <a:ext cx="7364184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F90000"/>
                </a:solidFill>
              </a:rPr>
              <a:t>3 </a:t>
            </a:r>
            <a:r>
              <a:rPr lang="ru-RU" sz="3500" b="1" dirty="0">
                <a:solidFill>
                  <a:srgbClr val="F90000"/>
                </a:solidFill>
              </a:rPr>
              <a:t>шага </a:t>
            </a:r>
            <a:r>
              <a:rPr lang="ru-RU" sz="3500" b="1" dirty="0">
                <a:solidFill>
                  <a:srgbClr val="0050A8"/>
                </a:solidFill>
              </a:rPr>
              <a:t>к успешному проекту:</a:t>
            </a:r>
          </a:p>
        </p:txBody>
      </p:sp>
      <p:sp>
        <p:nvSpPr>
          <p:cNvPr id="17" name="Облачко с текстом: прямоугольное 16">
            <a:extLst>
              <a:ext uri="{FF2B5EF4-FFF2-40B4-BE49-F238E27FC236}">
                <a16:creationId xmlns:a16="http://schemas.microsoft.com/office/drawing/2014/main" xmlns="" id="{099939ED-BE13-4AB8-931A-0EE453AFA6BE}"/>
              </a:ext>
            </a:extLst>
          </p:cNvPr>
          <p:cNvSpPr/>
          <p:nvPr/>
        </p:nvSpPr>
        <p:spPr>
          <a:xfrm>
            <a:off x="4564742" y="4794563"/>
            <a:ext cx="6827249" cy="1532595"/>
          </a:xfrm>
          <a:custGeom>
            <a:avLst/>
            <a:gdLst>
              <a:gd name="connsiteX0" fmla="*/ 0 w 4928127"/>
              <a:gd name="connsiteY0" fmla="*/ 0 h 887015"/>
              <a:gd name="connsiteX1" fmla="*/ 2874741 w 4928127"/>
              <a:gd name="connsiteY1" fmla="*/ 0 h 887015"/>
              <a:gd name="connsiteX2" fmla="*/ 2874741 w 4928127"/>
              <a:gd name="connsiteY2" fmla="*/ 0 h 887015"/>
              <a:gd name="connsiteX3" fmla="*/ 4106773 w 4928127"/>
              <a:gd name="connsiteY3" fmla="*/ 0 h 887015"/>
              <a:gd name="connsiteX4" fmla="*/ 4928127 w 4928127"/>
              <a:gd name="connsiteY4" fmla="*/ 0 h 887015"/>
              <a:gd name="connsiteX5" fmla="*/ 4928127 w 4928127"/>
              <a:gd name="connsiteY5" fmla="*/ 517425 h 887015"/>
              <a:gd name="connsiteX6" fmla="*/ 4928127 w 4928127"/>
              <a:gd name="connsiteY6" fmla="*/ 517425 h 887015"/>
              <a:gd name="connsiteX7" fmla="*/ 4928127 w 4928127"/>
              <a:gd name="connsiteY7" fmla="*/ 739179 h 887015"/>
              <a:gd name="connsiteX8" fmla="*/ 4928127 w 4928127"/>
              <a:gd name="connsiteY8" fmla="*/ 887015 h 887015"/>
              <a:gd name="connsiteX9" fmla="*/ 4106773 w 4928127"/>
              <a:gd name="connsiteY9" fmla="*/ 887015 h 887015"/>
              <a:gd name="connsiteX10" fmla="*/ 3986017 w 4928127"/>
              <a:gd name="connsiteY10" fmla="*/ 1177158 h 887015"/>
              <a:gd name="connsiteX11" fmla="*/ 2874741 w 4928127"/>
              <a:gd name="connsiteY11" fmla="*/ 887015 h 887015"/>
              <a:gd name="connsiteX12" fmla="*/ 0 w 4928127"/>
              <a:gd name="connsiteY12" fmla="*/ 887015 h 887015"/>
              <a:gd name="connsiteX13" fmla="*/ 0 w 4928127"/>
              <a:gd name="connsiteY13" fmla="*/ 739179 h 887015"/>
              <a:gd name="connsiteX14" fmla="*/ 0 w 4928127"/>
              <a:gd name="connsiteY14" fmla="*/ 517425 h 887015"/>
              <a:gd name="connsiteX15" fmla="*/ 0 w 4928127"/>
              <a:gd name="connsiteY15" fmla="*/ 517425 h 887015"/>
              <a:gd name="connsiteX16" fmla="*/ 0 w 4928127"/>
              <a:gd name="connsiteY16" fmla="*/ 0 h 887015"/>
              <a:gd name="connsiteX0" fmla="*/ 0 w 4928127"/>
              <a:gd name="connsiteY0" fmla="*/ 0 h 1177158"/>
              <a:gd name="connsiteX1" fmla="*/ 2874741 w 4928127"/>
              <a:gd name="connsiteY1" fmla="*/ 0 h 1177158"/>
              <a:gd name="connsiteX2" fmla="*/ 2874741 w 4928127"/>
              <a:gd name="connsiteY2" fmla="*/ 0 h 1177158"/>
              <a:gd name="connsiteX3" fmla="*/ 4106773 w 4928127"/>
              <a:gd name="connsiteY3" fmla="*/ 0 h 1177158"/>
              <a:gd name="connsiteX4" fmla="*/ 4928127 w 4928127"/>
              <a:gd name="connsiteY4" fmla="*/ 0 h 1177158"/>
              <a:gd name="connsiteX5" fmla="*/ 4928127 w 4928127"/>
              <a:gd name="connsiteY5" fmla="*/ 517425 h 1177158"/>
              <a:gd name="connsiteX6" fmla="*/ 4928127 w 4928127"/>
              <a:gd name="connsiteY6" fmla="*/ 517425 h 1177158"/>
              <a:gd name="connsiteX7" fmla="*/ 4928127 w 4928127"/>
              <a:gd name="connsiteY7" fmla="*/ 739179 h 1177158"/>
              <a:gd name="connsiteX8" fmla="*/ 4928127 w 4928127"/>
              <a:gd name="connsiteY8" fmla="*/ 887015 h 1177158"/>
              <a:gd name="connsiteX9" fmla="*/ 3626006 w 4928127"/>
              <a:gd name="connsiteY9" fmla="*/ 868161 h 1177158"/>
              <a:gd name="connsiteX10" fmla="*/ 3986017 w 4928127"/>
              <a:gd name="connsiteY10" fmla="*/ 1177158 h 1177158"/>
              <a:gd name="connsiteX11" fmla="*/ 2874741 w 4928127"/>
              <a:gd name="connsiteY11" fmla="*/ 887015 h 1177158"/>
              <a:gd name="connsiteX12" fmla="*/ 0 w 4928127"/>
              <a:gd name="connsiteY12" fmla="*/ 887015 h 1177158"/>
              <a:gd name="connsiteX13" fmla="*/ 0 w 4928127"/>
              <a:gd name="connsiteY13" fmla="*/ 739179 h 1177158"/>
              <a:gd name="connsiteX14" fmla="*/ 0 w 4928127"/>
              <a:gd name="connsiteY14" fmla="*/ 517425 h 1177158"/>
              <a:gd name="connsiteX15" fmla="*/ 0 w 4928127"/>
              <a:gd name="connsiteY15" fmla="*/ 517425 h 1177158"/>
              <a:gd name="connsiteX16" fmla="*/ 0 w 4928127"/>
              <a:gd name="connsiteY16" fmla="*/ 0 h 1177158"/>
              <a:gd name="connsiteX0" fmla="*/ 0 w 4928127"/>
              <a:gd name="connsiteY0" fmla="*/ 0 h 1111170"/>
              <a:gd name="connsiteX1" fmla="*/ 2874741 w 4928127"/>
              <a:gd name="connsiteY1" fmla="*/ 0 h 1111170"/>
              <a:gd name="connsiteX2" fmla="*/ 2874741 w 4928127"/>
              <a:gd name="connsiteY2" fmla="*/ 0 h 1111170"/>
              <a:gd name="connsiteX3" fmla="*/ 4106773 w 4928127"/>
              <a:gd name="connsiteY3" fmla="*/ 0 h 1111170"/>
              <a:gd name="connsiteX4" fmla="*/ 4928127 w 4928127"/>
              <a:gd name="connsiteY4" fmla="*/ 0 h 1111170"/>
              <a:gd name="connsiteX5" fmla="*/ 4928127 w 4928127"/>
              <a:gd name="connsiteY5" fmla="*/ 517425 h 1111170"/>
              <a:gd name="connsiteX6" fmla="*/ 4928127 w 4928127"/>
              <a:gd name="connsiteY6" fmla="*/ 517425 h 1111170"/>
              <a:gd name="connsiteX7" fmla="*/ 4928127 w 4928127"/>
              <a:gd name="connsiteY7" fmla="*/ 739179 h 1111170"/>
              <a:gd name="connsiteX8" fmla="*/ 4928127 w 4928127"/>
              <a:gd name="connsiteY8" fmla="*/ 887015 h 1111170"/>
              <a:gd name="connsiteX9" fmla="*/ 3626006 w 4928127"/>
              <a:gd name="connsiteY9" fmla="*/ 868161 h 1111170"/>
              <a:gd name="connsiteX10" fmla="*/ 3948309 w 4928127"/>
              <a:gd name="connsiteY10" fmla="*/ 1111170 h 1111170"/>
              <a:gd name="connsiteX11" fmla="*/ 2874741 w 4928127"/>
              <a:gd name="connsiteY11" fmla="*/ 887015 h 1111170"/>
              <a:gd name="connsiteX12" fmla="*/ 0 w 4928127"/>
              <a:gd name="connsiteY12" fmla="*/ 887015 h 1111170"/>
              <a:gd name="connsiteX13" fmla="*/ 0 w 4928127"/>
              <a:gd name="connsiteY13" fmla="*/ 739179 h 1111170"/>
              <a:gd name="connsiteX14" fmla="*/ 0 w 4928127"/>
              <a:gd name="connsiteY14" fmla="*/ 517425 h 1111170"/>
              <a:gd name="connsiteX15" fmla="*/ 0 w 4928127"/>
              <a:gd name="connsiteY15" fmla="*/ 517425 h 1111170"/>
              <a:gd name="connsiteX16" fmla="*/ 0 w 4928127"/>
              <a:gd name="connsiteY16" fmla="*/ 0 h 1111170"/>
              <a:gd name="connsiteX0" fmla="*/ 0 w 4928127"/>
              <a:gd name="connsiteY0" fmla="*/ 0 h 1146730"/>
              <a:gd name="connsiteX1" fmla="*/ 2874741 w 4928127"/>
              <a:gd name="connsiteY1" fmla="*/ 0 h 1146730"/>
              <a:gd name="connsiteX2" fmla="*/ 2874741 w 4928127"/>
              <a:gd name="connsiteY2" fmla="*/ 0 h 1146730"/>
              <a:gd name="connsiteX3" fmla="*/ 4106773 w 4928127"/>
              <a:gd name="connsiteY3" fmla="*/ 0 h 1146730"/>
              <a:gd name="connsiteX4" fmla="*/ 4928127 w 4928127"/>
              <a:gd name="connsiteY4" fmla="*/ 0 h 1146730"/>
              <a:gd name="connsiteX5" fmla="*/ 4928127 w 4928127"/>
              <a:gd name="connsiteY5" fmla="*/ 517425 h 1146730"/>
              <a:gd name="connsiteX6" fmla="*/ 4928127 w 4928127"/>
              <a:gd name="connsiteY6" fmla="*/ 517425 h 1146730"/>
              <a:gd name="connsiteX7" fmla="*/ 4928127 w 4928127"/>
              <a:gd name="connsiteY7" fmla="*/ 739179 h 1146730"/>
              <a:gd name="connsiteX8" fmla="*/ 4928127 w 4928127"/>
              <a:gd name="connsiteY8" fmla="*/ 887015 h 1146730"/>
              <a:gd name="connsiteX9" fmla="*/ 3626006 w 4928127"/>
              <a:gd name="connsiteY9" fmla="*/ 868161 h 1146730"/>
              <a:gd name="connsiteX10" fmla="*/ 3938149 w 4928127"/>
              <a:gd name="connsiteY10" fmla="*/ 1146730 h 1146730"/>
              <a:gd name="connsiteX11" fmla="*/ 2874741 w 4928127"/>
              <a:gd name="connsiteY11" fmla="*/ 887015 h 1146730"/>
              <a:gd name="connsiteX12" fmla="*/ 0 w 4928127"/>
              <a:gd name="connsiteY12" fmla="*/ 887015 h 1146730"/>
              <a:gd name="connsiteX13" fmla="*/ 0 w 4928127"/>
              <a:gd name="connsiteY13" fmla="*/ 739179 h 1146730"/>
              <a:gd name="connsiteX14" fmla="*/ 0 w 4928127"/>
              <a:gd name="connsiteY14" fmla="*/ 517425 h 1146730"/>
              <a:gd name="connsiteX15" fmla="*/ 0 w 4928127"/>
              <a:gd name="connsiteY15" fmla="*/ 517425 h 1146730"/>
              <a:gd name="connsiteX16" fmla="*/ 0 w 4928127"/>
              <a:gd name="connsiteY16" fmla="*/ 0 h 11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28127" h="1146730">
                <a:moveTo>
                  <a:pt x="0" y="0"/>
                </a:moveTo>
                <a:lnTo>
                  <a:pt x="2874741" y="0"/>
                </a:lnTo>
                <a:lnTo>
                  <a:pt x="2874741" y="0"/>
                </a:lnTo>
                <a:lnTo>
                  <a:pt x="4106773" y="0"/>
                </a:lnTo>
                <a:lnTo>
                  <a:pt x="4928127" y="0"/>
                </a:lnTo>
                <a:lnTo>
                  <a:pt x="4928127" y="517425"/>
                </a:lnTo>
                <a:lnTo>
                  <a:pt x="4928127" y="517425"/>
                </a:lnTo>
                <a:lnTo>
                  <a:pt x="4928127" y="739179"/>
                </a:lnTo>
                <a:lnTo>
                  <a:pt x="4928127" y="887015"/>
                </a:lnTo>
                <a:lnTo>
                  <a:pt x="3626006" y="868161"/>
                </a:lnTo>
                <a:lnTo>
                  <a:pt x="3938149" y="1146730"/>
                </a:lnTo>
                <a:lnTo>
                  <a:pt x="2874741" y="887015"/>
                </a:lnTo>
                <a:lnTo>
                  <a:pt x="0" y="887015"/>
                </a:lnTo>
                <a:lnTo>
                  <a:pt x="0" y="739179"/>
                </a:lnTo>
                <a:lnTo>
                  <a:pt x="0" y="517425"/>
                </a:lnTo>
                <a:lnTo>
                  <a:pt x="0" y="517425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gradFill flip="none" rotWithShape="1">
              <a:gsLst>
                <a:gs pos="41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bevel/>
          </a:ln>
        </p:spPr>
        <p:txBody>
          <a:bodyPr wrap="square" lIns="198000" tIns="90000" rIns="198000" bIns="45000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50A8"/>
                </a:solidFill>
                <a:latin typeface="+mj-lt"/>
              </a:rPr>
              <a:t>«Цель</a:t>
            </a:r>
            <a:r>
              <a:rPr lang="en-US" sz="2800" b="1" dirty="0">
                <a:solidFill>
                  <a:srgbClr val="0050A8"/>
                </a:solidFill>
                <a:latin typeface="+mj-lt"/>
              </a:rPr>
              <a:t> — </a:t>
            </a:r>
            <a:r>
              <a:rPr lang="ru-RU" sz="2800" b="1" dirty="0">
                <a:solidFill>
                  <a:srgbClr val="0050A8"/>
                </a:solidFill>
                <a:latin typeface="+mj-lt"/>
              </a:rPr>
              <a:t>это ничто иное как мечта, ограниченная временем»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8D4D58-CA40-4093-AE95-FC2CBBFA42F6}"/>
              </a:ext>
            </a:extLst>
          </p:cNvPr>
          <p:cNvSpPr/>
          <p:nvPr/>
        </p:nvSpPr>
        <p:spPr>
          <a:xfrm>
            <a:off x="9730075" y="6327158"/>
            <a:ext cx="2196760" cy="36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© Джо Л. Гриффит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6B333EF-EEE6-4F6B-86EC-DD044BCEDDDF}"/>
              </a:ext>
            </a:extLst>
          </p:cNvPr>
          <p:cNvGrpSpPr/>
          <p:nvPr/>
        </p:nvGrpSpPr>
        <p:grpSpPr>
          <a:xfrm>
            <a:off x="958850" y="2189983"/>
            <a:ext cx="8648048" cy="579672"/>
            <a:chOff x="902230" y="1805500"/>
            <a:chExt cx="5396971" cy="36175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AFBBFC07-4BE6-4FBC-BF30-AC563C9AB19D}"/>
                </a:ext>
              </a:extLst>
            </p:cNvPr>
            <p:cNvSpPr/>
            <p:nvPr/>
          </p:nvSpPr>
          <p:spPr>
            <a:xfrm>
              <a:off x="1333713" y="1870113"/>
              <a:ext cx="4965488" cy="2155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Создайте уникальный и актуальный проект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C1D1B324-2F12-4C2E-AF7B-AF84FDD472D2}"/>
                </a:ext>
              </a:extLst>
            </p:cNvPr>
            <p:cNvSpPr/>
            <p:nvPr/>
          </p:nvSpPr>
          <p:spPr>
            <a:xfrm>
              <a:off x="902230" y="1805500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+mj-lt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9FFF603A-E6DD-44C9-B77A-D2DAB1A12117}"/>
              </a:ext>
            </a:extLst>
          </p:cNvPr>
          <p:cNvGrpSpPr/>
          <p:nvPr/>
        </p:nvGrpSpPr>
        <p:grpSpPr>
          <a:xfrm>
            <a:off x="958850" y="3035539"/>
            <a:ext cx="9448298" cy="579672"/>
            <a:chOff x="902230" y="2309711"/>
            <a:chExt cx="5896379" cy="36175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EBF9B60B-D456-47FC-B8CD-447419B09A54}"/>
                </a:ext>
              </a:extLst>
            </p:cNvPr>
            <p:cNvSpPr/>
            <p:nvPr/>
          </p:nvSpPr>
          <p:spPr>
            <a:xfrm>
              <a:off x="902230" y="2309711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+mj-lt"/>
                </a:rPr>
                <a:t>2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E1F9AB99-8CBE-4AB0-8463-66F419602F0A}"/>
                </a:ext>
              </a:extLst>
            </p:cNvPr>
            <p:cNvSpPr/>
            <p:nvPr/>
          </p:nvSpPr>
          <p:spPr>
            <a:xfrm>
              <a:off x="1333712" y="2352089"/>
              <a:ext cx="5464897" cy="215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Зарегистрируйтесь на интернет-ресурсе «Культура. Гранты России»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ADA39E62-2C40-4CCE-B2BC-83AF3F33D599}"/>
              </a:ext>
            </a:extLst>
          </p:cNvPr>
          <p:cNvGrpSpPr/>
          <p:nvPr/>
        </p:nvGrpSpPr>
        <p:grpSpPr>
          <a:xfrm>
            <a:off x="958850" y="3881096"/>
            <a:ext cx="9336058" cy="579672"/>
            <a:chOff x="902230" y="2792752"/>
            <a:chExt cx="5826335" cy="36175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A0D6F9C-E001-4094-AA04-1F9A51E6EC1C}"/>
                </a:ext>
              </a:extLst>
            </p:cNvPr>
            <p:cNvSpPr/>
            <p:nvPr/>
          </p:nvSpPr>
          <p:spPr>
            <a:xfrm>
              <a:off x="902230" y="2792752"/>
              <a:ext cx="361755" cy="361755"/>
            </a:xfrm>
            <a:prstGeom prst="ellipse">
              <a:avLst/>
            </a:prstGeom>
            <a:noFill/>
            <a:ln w="28575"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+mj-lt"/>
                </a:rPr>
                <a:t>3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3A8777C-02DA-41A1-86CF-98C5DA0DCD03}"/>
                </a:ext>
              </a:extLst>
            </p:cNvPr>
            <p:cNvSpPr/>
            <p:nvPr/>
          </p:nvSpPr>
          <p:spPr>
            <a:xfrm>
              <a:off x="1333712" y="2835131"/>
              <a:ext cx="5394853" cy="249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rgbClr val="0050A8"/>
                </a:buClr>
                <a:buSzPct val="170000"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Найдите своего грантодателя на портале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7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7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473BAF96-CD31-430C-8AD6-BF5BA83F558B}"/>
              </a:ext>
            </a:extLst>
          </p:cNvPr>
          <p:cNvGrpSpPr/>
          <p:nvPr/>
        </p:nvGrpSpPr>
        <p:grpSpPr>
          <a:xfrm>
            <a:off x="1547949" y="6169230"/>
            <a:ext cx="9463490" cy="430887"/>
            <a:chOff x="910443" y="6299355"/>
            <a:chExt cx="5437409" cy="247574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A85BD059-6332-411A-A803-EF1B76C75811}"/>
                </a:ext>
              </a:extLst>
            </p:cNvPr>
            <p:cNvGrpSpPr/>
            <p:nvPr/>
          </p:nvGrpSpPr>
          <p:grpSpPr>
            <a:xfrm>
              <a:off x="910443" y="6326214"/>
              <a:ext cx="1585987" cy="200340"/>
              <a:chOff x="910443" y="6326214"/>
              <a:chExt cx="1585987" cy="200340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22D2040C-AAB8-4C3E-A69A-44BA0907B18A}"/>
                  </a:ext>
                </a:extLst>
              </p:cNvPr>
              <p:cNvSpPr/>
              <p:nvPr/>
            </p:nvSpPr>
            <p:spPr>
              <a:xfrm>
                <a:off x="1189903" y="6341746"/>
                <a:ext cx="1306527" cy="15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0050A8"/>
                    </a:solidFill>
                    <a:latin typeface="+mj-lt"/>
                  </a:rPr>
                  <a:t>+7 (495) 984-86-92</a:t>
                </a: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717CB138-F675-4BEC-8ACE-3415D0307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443" y="6326214"/>
                <a:ext cx="200340" cy="200340"/>
              </a:xfrm>
              <a:prstGeom prst="rect">
                <a:avLst/>
              </a:prstGeom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B64DC28E-6E6B-479E-B9BC-162AF75A7E4E}"/>
                </a:ext>
              </a:extLst>
            </p:cNvPr>
            <p:cNvGrpSpPr/>
            <p:nvPr/>
          </p:nvGrpSpPr>
          <p:grpSpPr>
            <a:xfrm>
              <a:off x="5012094" y="6326214"/>
              <a:ext cx="1335758" cy="200340"/>
              <a:chOff x="5104290" y="6326214"/>
              <a:chExt cx="1335758" cy="20034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2702522A-7536-44E7-8796-F8CF1C9F243F}"/>
                  </a:ext>
                </a:extLst>
              </p:cNvPr>
              <p:cNvSpPr/>
              <p:nvPr/>
            </p:nvSpPr>
            <p:spPr>
              <a:xfrm>
                <a:off x="5387340" y="6341746"/>
                <a:ext cx="1052708" cy="15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0050A8"/>
                    </a:solidFill>
                    <a:latin typeface="+mj-lt"/>
                  </a:rPr>
                  <a:t>grants@mkrf.ru</a:t>
                </a:r>
                <a:endParaRPr lang="ru-RU" b="1" dirty="0">
                  <a:solidFill>
                    <a:srgbClr val="0050A8"/>
                  </a:solidFill>
                  <a:latin typeface="+mj-lt"/>
                </a:endParaRPr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A8CE8F7D-C117-4375-93A2-B2866EFDE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4290" y="6326214"/>
                <a:ext cx="200340" cy="200340"/>
              </a:xfrm>
              <a:prstGeom prst="rect">
                <a:avLst/>
              </a:prstGeom>
            </p:spPr>
          </p:pic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6ACFE46F-EFE7-4690-8E97-EF02D4873865}"/>
                </a:ext>
              </a:extLst>
            </p:cNvPr>
            <p:cNvGrpSpPr/>
            <p:nvPr/>
          </p:nvGrpSpPr>
          <p:grpSpPr>
            <a:xfrm>
              <a:off x="2779581" y="6299355"/>
              <a:ext cx="1947140" cy="247574"/>
              <a:chOff x="2818060" y="6299355"/>
              <a:chExt cx="1947140" cy="247574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265ADF2E-FC2B-46F8-BB3F-AC138DC5F2C1}"/>
                  </a:ext>
                </a:extLst>
              </p:cNvPr>
              <p:cNvSpPr/>
              <p:nvPr/>
            </p:nvSpPr>
            <p:spPr>
              <a:xfrm>
                <a:off x="3018400" y="6299355"/>
                <a:ext cx="1746800" cy="2475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en-US" sz="2800" b="1" dirty="0">
                    <a:solidFill>
                      <a:srgbClr val="F90000"/>
                    </a:solidFill>
                    <a:latin typeface="+mj-lt"/>
                  </a:rPr>
                  <a:t>grants.culture.ru</a:t>
                </a:r>
                <a:endParaRPr lang="ru-RU" sz="2800" b="1" dirty="0">
                  <a:solidFill>
                    <a:srgbClr val="F90000"/>
                  </a:solidFill>
                  <a:latin typeface="+mj-lt"/>
                </a:endParaRPr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3FDF4BD1-12A5-4610-AE64-2E6F8E154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060" y="6326214"/>
                <a:ext cx="200340" cy="200340"/>
              </a:xfrm>
              <a:prstGeom prst="rect">
                <a:avLst/>
              </a:prstGeom>
            </p:spPr>
          </p:pic>
        </p:grp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8B44F03-CE3C-4D94-8C6C-8130D92DD609}"/>
              </a:ext>
            </a:extLst>
          </p:cNvPr>
          <p:cNvSpPr/>
          <p:nvPr/>
        </p:nvSpPr>
        <p:spPr>
          <a:xfrm>
            <a:off x="848566" y="573796"/>
            <a:ext cx="76206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50A8"/>
                </a:solidFill>
                <a:latin typeface="HelveticaNeueCyr" panose="02000503040000020004" pitchFamily="50" charset="-52"/>
              </a:rPr>
              <a:t>Культура. </a:t>
            </a:r>
            <a:r>
              <a:rPr lang="ru-RU" sz="2800" b="1" dirty="0">
                <a:solidFill>
                  <a:srgbClr val="F42831"/>
                </a:solidFill>
                <a:latin typeface="HelveticaNeueCyr" panose="02000503040000020004" pitchFamily="50" charset="-52"/>
              </a:rPr>
              <a:t>Гранты России</a:t>
            </a:r>
            <a:endParaRPr lang="en-US" sz="2800" b="1" dirty="0">
              <a:solidFill>
                <a:srgbClr val="F42831"/>
              </a:solidFill>
              <a:latin typeface="HelveticaNeueCyr" panose="02000503040000020004" pitchFamily="50" charset="-52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NeueCyr" panose="02000503040000020004" pitchFamily="50" charset="-52"/>
              </a:rPr>
              <a:t>  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 panose="02000503040000020004" pitchFamily="50" charset="-52"/>
              </a:rPr>
              <a:t>Общероссийская база конкурсов и грантов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Cyr" panose="02000503040000020004" pitchFamily="50" charset="-52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Cyr" panose="02000503040000020004" pitchFamily="50" charset="-52"/>
              </a:rPr>
              <a:t>в области культуры и искусства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FC14DA1-5C39-429B-A022-F84EC134EC6E}"/>
              </a:ext>
            </a:extLst>
          </p:cNvPr>
          <p:cNvSpPr txBox="1">
            <a:spLocks/>
          </p:cNvSpPr>
          <p:nvPr/>
        </p:nvSpPr>
        <p:spPr>
          <a:xfrm>
            <a:off x="-1" y="3025609"/>
            <a:ext cx="12798425" cy="12618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spc="50" dirty="0">
                <a:solidFill>
                  <a:srgbClr val="0050A8"/>
                </a:solidFill>
              </a:rPr>
              <a:t>Спасибо </a:t>
            </a:r>
            <a:r>
              <a:rPr lang="ru" sz="8000" b="1" spc="50" dirty="0">
                <a:solidFill>
                  <a:srgbClr val="0050A8"/>
                </a:solidFill>
              </a:rPr>
              <a:t>за внимание!</a:t>
            </a:r>
            <a:endParaRPr lang="ru-RU" sz="8000" b="1" dirty="0">
              <a:solidFill>
                <a:srgbClr val="0050A8"/>
              </a:solidFill>
            </a:endParaRPr>
          </a:p>
        </p:txBody>
      </p:sp>
      <p:pic>
        <p:nvPicPr>
          <p:cNvPr id="19" name="Picture 2" descr="Image result for Ð¼Ð¸Ð½ÐºÑÐ»ÑÑ Ð»Ð¾Ð³Ð¾">
            <a:extLst>
              <a:ext uri="{FF2B5EF4-FFF2-40B4-BE49-F238E27FC236}">
                <a16:creationId xmlns:a16="http://schemas.microsoft.com/office/drawing/2014/main" xmlns="" id="{1FD14636-6D63-4AE8-B74F-AB39E9FF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3" y="700567"/>
            <a:ext cx="2164080" cy="4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3A85BD1-4E1C-4BE9-93DD-0CA3B09393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87" y="721723"/>
            <a:ext cx="2216150" cy="4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BEC1266-D1BC-4F0B-86BB-46CAC1763B45}"/>
              </a:ext>
            </a:extLst>
          </p:cNvPr>
          <p:cNvSpPr/>
          <p:nvPr/>
        </p:nvSpPr>
        <p:spPr>
          <a:xfrm>
            <a:off x="958851" y="0"/>
            <a:ext cx="3352266" cy="7330440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A94185B-4A8B-4F43-952D-9CF104344C8D}"/>
              </a:ext>
            </a:extLst>
          </p:cNvPr>
          <p:cNvGrpSpPr/>
          <p:nvPr/>
        </p:nvGrpSpPr>
        <p:grpSpPr>
          <a:xfrm>
            <a:off x="4074473" y="1003356"/>
            <a:ext cx="473288" cy="473288"/>
            <a:chOff x="3915651" y="1375324"/>
            <a:chExt cx="450850" cy="45085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50B5EC7B-116B-4FC6-99C9-88D65A76A29D}"/>
                </a:ext>
              </a:extLst>
            </p:cNvPr>
            <p:cNvSpPr/>
            <p:nvPr/>
          </p:nvSpPr>
          <p:spPr>
            <a:xfrm>
              <a:off x="3940734" y="1400407"/>
              <a:ext cx="400685" cy="4006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63">
                <a:solidFill>
                  <a:srgbClr val="F42831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3F0A14DB-7579-474A-BFA9-E24AAE913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915651" y="1375324"/>
              <a:ext cx="450850" cy="450850"/>
            </a:xfrm>
            <a:prstGeom prst="rect">
              <a:avLst/>
            </a:prstGeom>
          </p:spPr>
        </p:pic>
      </p:grpSp>
      <p:pic>
        <p:nvPicPr>
          <p:cNvPr id="12" name="Picture 2" descr="https://grants.culture.ru/local/templates/main_grants/images/photo1.png">
            <a:extLst>
              <a:ext uri="{FF2B5EF4-FFF2-40B4-BE49-F238E27FC236}">
                <a16:creationId xmlns:a16="http://schemas.microsoft.com/office/drawing/2014/main" xmlns="" id="{BF73DB37-C181-4B6C-BC56-846A9B1E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20" y="2312987"/>
            <a:ext cx="2559756" cy="25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4A2262-8A23-49CD-8AD5-83F49B22C7FB}"/>
              </a:ext>
            </a:extLst>
          </p:cNvPr>
          <p:cNvSpPr/>
          <p:nvPr/>
        </p:nvSpPr>
        <p:spPr>
          <a:xfrm>
            <a:off x="4846320" y="1590549"/>
            <a:ext cx="6993254" cy="414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4000" b="1" dirty="0">
                <a:solidFill>
                  <a:srgbClr val="0050A8"/>
                </a:solidFill>
                <a:latin typeface="+mj-lt"/>
              </a:rPr>
              <a:t>Д.</a:t>
            </a:r>
            <a:r>
              <a:rPr lang="en-US" sz="4000" b="1" dirty="0">
                <a:solidFill>
                  <a:srgbClr val="0050A8"/>
                </a:solidFill>
                <a:latin typeface="+mj-lt"/>
              </a:rPr>
              <a:t> </a:t>
            </a:r>
            <a:r>
              <a:rPr lang="ru-RU" sz="4000" b="1" dirty="0">
                <a:solidFill>
                  <a:srgbClr val="0050A8"/>
                </a:solidFill>
                <a:latin typeface="+mj-lt"/>
              </a:rPr>
              <a:t>А.</a:t>
            </a:r>
            <a:r>
              <a:rPr lang="en-US" sz="4000" b="1" dirty="0">
                <a:solidFill>
                  <a:srgbClr val="0050A8"/>
                </a:solidFill>
                <a:latin typeface="+mj-lt"/>
              </a:rPr>
              <a:t> </a:t>
            </a:r>
            <a:r>
              <a:rPr lang="ru-RU" sz="4000" b="1" dirty="0">
                <a:solidFill>
                  <a:srgbClr val="0050A8"/>
                </a:solidFill>
                <a:latin typeface="+mj-lt"/>
              </a:rPr>
              <a:t>Медведев</a:t>
            </a:r>
            <a:endParaRPr lang="en-US" sz="4000" b="1" dirty="0">
              <a:solidFill>
                <a:srgbClr val="0050A8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Председатель Правительства Российской Федерации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ru-RU" sz="2000" dirty="0">
                <a:solidFill>
                  <a:srgbClr val="595959"/>
                </a:solidFill>
                <a:latin typeface="+mj-lt"/>
              </a:rPr>
              <a:t>Обеспечьте </a:t>
            </a:r>
            <a:r>
              <a:rPr lang="ru-RU" sz="2000" b="1" dirty="0">
                <a:solidFill>
                  <a:srgbClr val="F90000"/>
                </a:solidFill>
                <a:latin typeface="+mj-lt"/>
              </a:rPr>
              <a:t>создание</a:t>
            </a:r>
            <a:r>
              <a:rPr lang="ru-RU" sz="2000" dirty="0">
                <a:solidFill>
                  <a:srgbClr val="595959"/>
                </a:solidFill>
                <a:latin typeface="+mj-lt"/>
              </a:rPr>
              <a:t> в информационно-телекоммуникационной сети интернет </a:t>
            </a:r>
            <a:r>
              <a:rPr lang="ru-RU" sz="2000" b="1" dirty="0">
                <a:solidFill>
                  <a:srgbClr val="F90000"/>
                </a:solidFill>
                <a:latin typeface="+mj-lt"/>
              </a:rPr>
              <a:t>портала</a:t>
            </a:r>
            <a:r>
              <a:rPr lang="ru-RU" sz="2000" dirty="0">
                <a:solidFill>
                  <a:srgbClr val="595959"/>
                </a:solidFill>
                <a:latin typeface="+mj-lt"/>
              </a:rPr>
              <a:t>, содержащего информацию о видах и порядке предоставления федеральных, региональных, муниципальных и частных </a:t>
            </a:r>
            <a:r>
              <a:rPr lang="ru-RU" sz="2000" b="1" dirty="0">
                <a:solidFill>
                  <a:srgbClr val="F90000"/>
                </a:solidFill>
                <a:latin typeface="+mj-lt"/>
              </a:rPr>
              <a:t>грантов</a:t>
            </a:r>
            <a:r>
              <a:rPr lang="ru-RU" sz="2000" dirty="0">
                <a:solidFill>
                  <a:srgbClr val="595959"/>
                </a:solidFill>
                <a:latin typeface="+mj-lt"/>
              </a:rPr>
              <a:t> для поддержки творческих проектов в области культуры и искусства.</a:t>
            </a:r>
            <a:endParaRPr lang="ru-RU" sz="2000" b="0" i="0" dirty="0">
              <a:solidFill>
                <a:srgbClr val="59595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7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0D24D5-F1D3-4228-9E04-7F5972CF8101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48086" y="526993"/>
            <a:ext cx="7090662" cy="1104721"/>
          </a:xfrm>
        </p:spPr>
        <p:txBody>
          <a:bodyPr tIns="0" bIns="0">
            <a:normAutofit/>
          </a:bodyPr>
          <a:lstStyle/>
          <a:p>
            <a:r>
              <a:rPr lang="ru-RU" sz="24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портале</a:t>
            </a:r>
            <a:br>
              <a:rPr lang="ru-RU" sz="24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05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3600" b="1" spc="10" dirty="0">
                <a:solidFill>
                  <a:srgbClr val="0050A8"/>
                </a:solidFill>
              </a:rPr>
              <a:t/>
            </a:r>
            <a:br>
              <a:rPr lang="ru-RU" sz="3600" b="1" spc="10" dirty="0">
                <a:solidFill>
                  <a:srgbClr val="0050A8"/>
                </a:solidFill>
              </a:rPr>
            </a:br>
            <a:r>
              <a:rPr lang="ru-RU" sz="3600" b="1" spc="10" dirty="0">
                <a:solidFill>
                  <a:srgbClr val="0050A8"/>
                </a:solidFill>
              </a:rPr>
              <a:t>Культура. </a:t>
            </a:r>
            <a:r>
              <a:rPr lang="ru-RU" sz="3600" b="1" spc="10" dirty="0">
                <a:solidFill>
                  <a:srgbClr val="F42831"/>
                </a:solidFill>
              </a:rPr>
              <a:t>Гранты России</a:t>
            </a:r>
            <a:endParaRPr lang="en-US" sz="3600" b="1" spc="10" dirty="0">
              <a:solidFill>
                <a:srgbClr val="F42831"/>
              </a:solidFill>
            </a:endParaRPr>
          </a:p>
        </p:txBody>
      </p: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xmlns="" id="{077C7F1C-E3E1-47F2-A116-934B2DF3EA3D}"/>
              </a:ext>
            </a:extLst>
          </p:cNvPr>
          <p:cNvGrpSpPr/>
          <p:nvPr/>
        </p:nvGrpSpPr>
        <p:grpSpPr>
          <a:xfrm>
            <a:off x="7460775" y="3937889"/>
            <a:ext cx="7263219" cy="721812"/>
            <a:chOff x="902990" y="4609134"/>
            <a:chExt cx="4721413" cy="46921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CEBF2383-011F-4615-8609-6EB9570B37E6}"/>
                </a:ext>
              </a:extLst>
            </p:cNvPr>
            <p:cNvSpPr/>
            <p:nvPr/>
          </p:nvSpPr>
          <p:spPr>
            <a:xfrm>
              <a:off x="1683579" y="4700880"/>
              <a:ext cx="3940824" cy="26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Версия для слабовидящих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5A1552F2-BDE4-4B0F-95E4-E974FC58B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90" y="4609134"/>
              <a:ext cx="469210" cy="469210"/>
            </a:xfrm>
            <a:prstGeom prst="rect">
              <a:avLst/>
            </a:prstGeom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xmlns="" id="{866934F4-6127-4450-8768-2DC4CE8E4D17}"/>
              </a:ext>
            </a:extLst>
          </p:cNvPr>
          <p:cNvGrpSpPr/>
          <p:nvPr/>
        </p:nvGrpSpPr>
        <p:grpSpPr>
          <a:xfrm>
            <a:off x="7460775" y="2691228"/>
            <a:ext cx="5459570" cy="721814"/>
            <a:chOff x="902990" y="3890322"/>
            <a:chExt cx="3548960" cy="46921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AFB3672F-8CD5-4B92-849A-772D226638B8}"/>
                </a:ext>
              </a:extLst>
            </p:cNvPr>
            <p:cNvSpPr/>
            <p:nvPr/>
          </p:nvSpPr>
          <p:spPr>
            <a:xfrm>
              <a:off x="1683579" y="3982068"/>
              <a:ext cx="2768371" cy="26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Удобный поиск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F12A77CF-8050-400A-97F3-441DC0C95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90" y="3890322"/>
              <a:ext cx="469211" cy="469211"/>
            </a:xfrm>
            <a:prstGeom prst="rect">
              <a:avLst/>
            </a:prstGeom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xmlns="" id="{C48B86C1-E371-4EC3-A4A9-20084FBDCA50}"/>
              </a:ext>
            </a:extLst>
          </p:cNvPr>
          <p:cNvGrpSpPr/>
          <p:nvPr/>
        </p:nvGrpSpPr>
        <p:grpSpPr>
          <a:xfrm>
            <a:off x="956898" y="5184547"/>
            <a:ext cx="7861278" cy="721816"/>
            <a:chOff x="902989" y="3171509"/>
            <a:chExt cx="5110175" cy="46921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DBAD4432-651D-43C9-9F33-AE30339DB75B}"/>
                </a:ext>
              </a:extLst>
            </p:cNvPr>
            <p:cNvSpPr/>
            <p:nvPr/>
          </p:nvSpPr>
          <p:spPr>
            <a:xfrm>
              <a:off x="1683579" y="3263256"/>
              <a:ext cx="4329585" cy="26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Интуитивно понятная структура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28BBA1BD-BBDA-4332-907D-F4B8514A5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89" y="3171509"/>
              <a:ext cx="469212" cy="46921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0778D936-EA5B-4A65-8F33-0B27F77BD20D}"/>
              </a:ext>
            </a:extLst>
          </p:cNvPr>
          <p:cNvGrpSpPr/>
          <p:nvPr/>
        </p:nvGrpSpPr>
        <p:grpSpPr>
          <a:xfrm>
            <a:off x="953508" y="3916126"/>
            <a:ext cx="6145848" cy="765338"/>
            <a:chOff x="901045" y="2495653"/>
            <a:chExt cx="3995071" cy="49750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5EF2306-BFC2-4E08-BBF5-6A7D106877B8}"/>
                </a:ext>
              </a:extLst>
            </p:cNvPr>
            <p:cNvSpPr/>
            <p:nvPr/>
          </p:nvSpPr>
          <p:spPr>
            <a:xfrm>
              <a:off x="1683579" y="2495653"/>
              <a:ext cx="3212537" cy="497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Единая база данных о грантодателях разных уровней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7ABC798-21A7-45B7-BD31-3B325DB83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45" y="2507855"/>
              <a:ext cx="473100" cy="4731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1DA3637F-EF7C-4E61-8D77-3ACE6DC615BD}"/>
              </a:ext>
            </a:extLst>
          </p:cNvPr>
          <p:cNvGrpSpPr/>
          <p:nvPr/>
        </p:nvGrpSpPr>
        <p:grpSpPr>
          <a:xfrm>
            <a:off x="958850" y="2669467"/>
            <a:ext cx="6143896" cy="765337"/>
            <a:chOff x="902989" y="1718646"/>
            <a:chExt cx="3993803" cy="49750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51E66987-ABD3-499E-8274-B8C1F7EA6F29}"/>
                </a:ext>
              </a:extLst>
            </p:cNvPr>
            <p:cNvSpPr/>
            <p:nvPr/>
          </p:nvSpPr>
          <p:spPr>
            <a:xfrm>
              <a:off x="1683579" y="1718646"/>
              <a:ext cx="3213213" cy="497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Единственный в своем роде агрегатор грантов в области культуры и искусства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36C01480-0864-4BC9-B141-CEE56CA25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89" y="1732792"/>
              <a:ext cx="469212" cy="469212"/>
            </a:xfrm>
            <a:prstGeom prst="rect">
              <a:avLst/>
            </a:prstGeom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xmlns="" id="{FA6F3EC8-3381-415F-ACF8-8ECFF5C3FE77}"/>
              </a:ext>
            </a:extLst>
          </p:cNvPr>
          <p:cNvGrpSpPr/>
          <p:nvPr/>
        </p:nvGrpSpPr>
        <p:grpSpPr>
          <a:xfrm>
            <a:off x="7460775" y="5109221"/>
            <a:ext cx="8418075" cy="765338"/>
            <a:chOff x="908352" y="5449359"/>
            <a:chExt cx="5472118" cy="49750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CF422E6C-9B64-42F5-AC0A-2E8C15A8712E}"/>
                </a:ext>
              </a:extLst>
            </p:cNvPr>
            <p:cNvSpPr/>
            <p:nvPr/>
          </p:nvSpPr>
          <p:spPr>
            <a:xfrm>
              <a:off x="1683578" y="5449359"/>
              <a:ext cx="4696892" cy="497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Участвуют 85 субъектов </a:t>
              </a:r>
            </a:p>
            <a:p>
              <a:pPr>
                <a:lnSpc>
                  <a:spcPct val="114000"/>
                </a:lnSpc>
              </a:pPr>
              <a:r>
                <a:rPr lang="ru-RU" sz="2000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Российской Федерации</a:t>
              </a:r>
            </a:p>
          </p:txBody>
        </p:sp>
        <p:sp>
          <p:nvSpPr>
            <p:cNvPr id="1031" name="Овал 1030">
              <a:extLst>
                <a:ext uri="{FF2B5EF4-FFF2-40B4-BE49-F238E27FC236}">
                  <a16:creationId xmlns:a16="http://schemas.microsoft.com/office/drawing/2014/main" xmlns="" id="{6794DE29-D28F-426E-B8AD-6267DF448E96}"/>
                </a:ext>
              </a:extLst>
            </p:cNvPr>
            <p:cNvSpPr/>
            <p:nvPr/>
          </p:nvSpPr>
          <p:spPr>
            <a:xfrm>
              <a:off x="908352" y="5468868"/>
              <a:ext cx="458486" cy="458486"/>
            </a:xfrm>
            <a:prstGeom prst="ellipse">
              <a:avLst/>
            </a:prstGeom>
            <a:noFill/>
            <a:ln>
              <a:solidFill>
                <a:srgbClr val="005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400" dirty="0">
                  <a:solidFill>
                    <a:srgbClr val="0050A8"/>
                  </a:solidFill>
                  <a:latin typeface="+mj-lt"/>
                </a:rPr>
                <a:t>85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7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C8CA0B-53CC-42EF-9030-F86670F199AC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072B65-060C-4784-847D-C2601B278746}"/>
              </a:ext>
            </a:extLst>
          </p:cNvPr>
          <p:cNvSpPr/>
          <p:nvPr/>
        </p:nvSpPr>
        <p:spPr>
          <a:xfrm>
            <a:off x="1879600" y="2184646"/>
            <a:ext cx="995679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800"/>
              </a:spcBef>
              <a:buSzPct val="155000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Регистрация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системе различных категорий грантополучателей</a:t>
            </a:r>
          </a:p>
          <a:p>
            <a:pPr>
              <a:lnSpc>
                <a:spcPct val="130000"/>
              </a:lnSpc>
              <a:spcBef>
                <a:spcPts val="1800"/>
              </a:spcBef>
              <a:buSzPct val="155000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Сбор и размещение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публичном доступе сведений о грантах для поддержки творческих проектов в области культуры и искусства</a:t>
            </a:r>
          </a:p>
          <a:p>
            <a:pPr>
              <a:lnSpc>
                <a:spcPct val="130000"/>
              </a:lnSpc>
              <a:spcBef>
                <a:spcPts val="1800"/>
              </a:spcBef>
              <a:buSzPct val="155000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Предоставление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различным категориям грантополучателей сведений о грантах для поддержки творческих проектов в области культуры и искусства</a:t>
            </a:r>
          </a:p>
          <a:p>
            <a:pPr>
              <a:lnSpc>
                <a:spcPct val="130000"/>
              </a:lnSpc>
              <a:spcBef>
                <a:spcPts val="1800"/>
              </a:spcBef>
              <a:buSzPct val="155000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Поиск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информации по различным запросам (география проектов, период проведения конкурсов, объемы и направления поддержки и др.) </a:t>
            </a:r>
          </a:p>
          <a:p>
            <a:pPr>
              <a:lnSpc>
                <a:spcPct val="130000"/>
              </a:lnSpc>
              <a:spcBef>
                <a:spcPts val="1800"/>
              </a:spcBef>
              <a:buSzPct val="155000"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Аналитика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системы грантовой поддержки в интересах участников отрасли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9EFC5D-C7FF-40DB-A817-7CD8918504F5}"/>
              </a:ext>
            </a:extLst>
          </p:cNvPr>
          <p:cNvSpPr/>
          <p:nvPr/>
        </p:nvSpPr>
        <p:spPr>
          <a:xfrm>
            <a:off x="836930" y="760740"/>
            <a:ext cx="6457217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3500" b="1" dirty="0">
                <a:solidFill>
                  <a:srgbClr val="0050A8"/>
                </a:solidFill>
              </a:rPr>
              <a:t>Основные функции портала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19AD81A-A1E5-4BE1-846B-D696862D8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0" y="2184647"/>
            <a:ext cx="642338" cy="507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05B02A-87A5-47F9-AB60-9FCEAEFC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0" y="3041779"/>
            <a:ext cx="642338" cy="507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8A73FC-EF94-4612-A2E0-D3CF9A84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0" y="4017545"/>
            <a:ext cx="642338" cy="507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FFB5BB-93A6-48E7-AB2A-DB18A0552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0" y="4993310"/>
            <a:ext cx="642338" cy="507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DD9E10-9D0D-482D-A41B-BC866C05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0" y="5850442"/>
            <a:ext cx="642338" cy="5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00FB445-C770-4FDD-B7F8-513C8745F4C5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E42C0175-B3D2-4CF5-BB25-81C77FF99E46}"/>
              </a:ext>
            </a:extLst>
          </p:cNvPr>
          <p:cNvSpPr txBox="1">
            <a:spLocks/>
          </p:cNvSpPr>
          <p:nvPr/>
        </p:nvSpPr>
        <p:spPr>
          <a:xfrm>
            <a:off x="838518" y="2537411"/>
            <a:ext cx="5607519" cy="3302443"/>
          </a:xfrm>
          <a:prstGeom prst="rect">
            <a:avLst/>
          </a:prstGeom>
        </p:spPr>
        <p:txBody>
          <a:bodyPr>
            <a:normAutofit/>
          </a:bodyPr>
          <a:lstStyle>
            <a:lvl1pPr marL="179977" indent="-179977" algn="l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2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30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9884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837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791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974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9698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9652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9605" indent="-179977" algn="l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50A8"/>
                </a:solidFill>
              </a:rPr>
              <a:t>Президентский уровень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2"/>
              </a:buBlip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Президентские гранты</a:t>
            </a:r>
          </a:p>
          <a:p>
            <a:pPr marL="36000" indent="457200">
              <a:lnSpc>
                <a:spcPct val="130000"/>
              </a:lnSpc>
              <a:spcBef>
                <a:spcPts val="300"/>
              </a:spcBef>
              <a:buClr>
                <a:srgbClr val="0050A8"/>
              </a:buClr>
              <a:buSzPct val="170000"/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50A8"/>
                </a:solidFill>
              </a:rPr>
              <a:t>Федеральный уровень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3">
                  <a:extLst/>
                </a:blip>
              </a:buBlip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Министерство культуры РФ 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3">
                  <a:extLst/>
                </a:blip>
              </a:buBlip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Другие Федеральные органы </a:t>
            </a:r>
          </a:p>
          <a:p>
            <a:pPr marL="36000" indent="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исполнительной власти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593ACA-B0F8-4938-91ED-6831CBA8CB3F}"/>
              </a:ext>
            </a:extLst>
          </p:cNvPr>
          <p:cNvSpPr/>
          <p:nvPr/>
        </p:nvSpPr>
        <p:spPr>
          <a:xfrm>
            <a:off x="5512412" y="2323943"/>
            <a:ext cx="6447495" cy="3646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ru-RU" sz="2400" b="1" dirty="0">
                <a:solidFill>
                  <a:srgbClr val="0050A8"/>
                </a:solidFill>
              </a:rPr>
              <a:t>Региональный и муниципальный уровень</a:t>
            </a:r>
          </a:p>
          <a:p>
            <a:pPr marL="36000" indent="457200">
              <a:spcBef>
                <a:spcPts val="1200"/>
              </a:spcBef>
            </a:pPr>
            <a:r>
              <a:rPr lang="ru-RU" sz="200" b="1" dirty="0">
                <a:solidFill>
                  <a:srgbClr val="0050A8"/>
                </a:solidFill>
              </a:rPr>
              <a:t>      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4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исполнительной власти субъектов РФ 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4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местного самоуправления</a:t>
            </a:r>
          </a:p>
          <a:p>
            <a:pPr marL="36000" indent="457200">
              <a:lnSpc>
                <a:spcPct val="130000"/>
              </a:lnSpc>
              <a:spcBef>
                <a:spcPts val="300"/>
              </a:spcBef>
              <a:buClr>
                <a:srgbClr val="0050A8"/>
              </a:buClr>
              <a:buSzPct val="170000"/>
            </a:pPr>
            <a:endParaRPr lang="ru-RU" sz="1600" dirty="0"/>
          </a:p>
          <a:p>
            <a:pPr marL="36000">
              <a:lnSpc>
                <a:spcPct val="150000"/>
              </a:lnSpc>
            </a:pPr>
            <a:r>
              <a:rPr lang="ru-RU" sz="2400" b="1" dirty="0">
                <a:solidFill>
                  <a:srgbClr val="0050A8"/>
                </a:solidFill>
              </a:rPr>
              <a:t>Частные компании и НКО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5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Общественные организации, НКО 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5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Благотворительные фонды </a:t>
            </a:r>
          </a:p>
          <a:p>
            <a:pPr marL="36000" indent="457200">
              <a:lnSpc>
                <a:spcPct val="140000"/>
              </a:lnSpc>
              <a:spcBef>
                <a:spcPts val="300"/>
              </a:spcBef>
              <a:buClr>
                <a:srgbClr val="0050A8"/>
              </a:buClr>
              <a:buSzPct val="170000"/>
              <a:buBlip>
                <a:blip r:embed="rId5"/>
              </a:buBlip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Частные компании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6304161B-55C4-434F-8B7A-87B74BABC0D4}"/>
              </a:ext>
            </a:extLst>
          </p:cNvPr>
          <p:cNvSpPr txBox="1">
            <a:spLocks/>
          </p:cNvSpPr>
          <p:nvPr/>
        </p:nvSpPr>
        <p:spPr>
          <a:xfrm>
            <a:off x="897890" y="484579"/>
            <a:ext cx="9014986" cy="118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0">
              <a:lnSpc>
                <a:spcPct val="100000"/>
              </a:lnSpc>
              <a:spcBef>
                <a:spcPts val="0"/>
              </a:spcBef>
            </a:pPr>
            <a:r>
              <a:rPr lang="ru-RU" sz="3600" b="1" spc="10" dirty="0">
                <a:solidFill>
                  <a:srgbClr val="0050A8"/>
                </a:solidFill>
              </a:rPr>
              <a:t>Агрегатор грантов в сфере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1118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uiExpand="1" build="p"/>
      <p:bldP spid="2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1C0F049-C798-42A1-9A65-4CC4B631B138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64505" y="684892"/>
            <a:ext cx="6358208" cy="782638"/>
          </a:xfrm>
        </p:spPr>
        <p:txBody>
          <a:bodyPr>
            <a:noAutofit/>
          </a:bodyPr>
          <a:lstStyle/>
          <a:p>
            <a:pPr defTabSz="457180">
              <a:lnSpc>
                <a:spcPct val="100000"/>
              </a:lnSpc>
              <a:spcBef>
                <a:spcPts val="0"/>
              </a:spcBef>
            </a:pPr>
            <a:r>
              <a:rPr lang="ru-RU" sz="3500" b="1" spc="10" dirty="0">
                <a:solidFill>
                  <a:srgbClr val="00489B"/>
                </a:solidFill>
                <a:latin typeface="+mn-lt"/>
              </a:rPr>
              <a:t>Основные показатели</a:t>
            </a:r>
            <a:r>
              <a:rPr lang="ru-RU" sz="3600" b="1" spc="10" dirty="0">
                <a:solidFill>
                  <a:srgbClr val="00489B"/>
                </a:solidFill>
                <a:latin typeface="+mn-lt"/>
              </a:rPr>
              <a:t/>
            </a:r>
            <a:br>
              <a:rPr lang="ru-RU" sz="3600" b="1" spc="10" dirty="0">
                <a:solidFill>
                  <a:srgbClr val="00489B"/>
                </a:solidFill>
                <a:latin typeface="+mn-lt"/>
              </a:rPr>
            </a:br>
            <a:r>
              <a:rPr lang="ru-RU" sz="100" b="1" spc="10" dirty="0">
                <a:solidFill>
                  <a:srgbClr val="00489B"/>
                </a:solidFill>
                <a:latin typeface="+mn-lt"/>
              </a:rPr>
              <a:t>   </a:t>
            </a:r>
            <a:r>
              <a:rPr lang="en-US" sz="3600" b="1" spc="10" dirty="0">
                <a:solidFill>
                  <a:srgbClr val="00489B"/>
                </a:solidFill>
                <a:latin typeface="+mn-lt"/>
              </a:rPr>
              <a:t/>
            </a:r>
            <a:br>
              <a:rPr lang="en-US" sz="3600" b="1" spc="10" dirty="0">
                <a:solidFill>
                  <a:srgbClr val="00489B"/>
                </a:solidFill>
                <a:latin typeface="+mn-lt"/>
              </a:rPr>
            </a:br>
            <a:r>
              <a:rPr lang="ru-RU" sz="2400" spc="10" dirty="0">
                <a:solidFill>
                  <a:srgbClr val="F42831"/>
                </a:solidFill>
                <a:latin typeface="+mn-lt"/>
                <a:ea typeface="+mn-ea"/>
                <a:cs typeface="Gotham Pro Narrow Medium" pitchFamily="50" charset="0"/>
              </a:rPr>
              <a:t>На </a:t>
            </a:r>
            <a:r>
              <a:rPr lang="ru-RU" sz="2400" spc="10" dirty="0" smtClean="0">
                <a:solidFill>
                  <a:srgbClr val="F42831"/>
                </a:solidFill>
                <a:latin typeface="+mn-lt"/>
                <a:ea typeface="+mn-ea"/>
                <a:cs typeface="Gotham Pro Narrow Medium" pitchFamily="50" charset="0"/>
              </a:rPr>
              <a:t>май </a:t>
            </a:r>
            <a:r>
              <a:rPr lang="ru-RU" sz="2400" spc="10" dirty="0" smtClean="0">
                <a:solidFill>
                  <a:srgbClr val="F42831"/>
                </a:solidFill>
                <a:latin typeface="+mn-lt"/>
                <a:ea typeface="+mn-ea"/>
                <a:cs typeface="Gotham Pro Narrow Medium" pitchFamily="50" charset="0"/>
              </a:rPr>
              <a:t>2019 </a:t>
            </a:r>
            <a:r>
              <a:rPr lang="ru-RU" sz="2400" spc="10" dirty="0">
                <a:solidFill>
                  <a:srgbClr val="F42831"/>
                </a:solidFill>
                <a:latin typeface="+mn-lt"/>
                <a:ea typeface="+mn-ea"/>
                <a:cs typeface="Gotham Pro Narrow Medium" pitchFamily="50" charset="0"/>
              </a:rPr>
              <a:t>года</a:t>
            </a:r>
            <a:endParaRPr lang="ru-RU" sz="3600" b="1" spc="10" dirty="0">
              <a:solidFill>
                <a:srgbClr val="00489B"/>
              </a:solidFill>
              <a:latin typeface="+mn-lt"/>
            </a:endParaRPr>
          </a:p>
        </p:txBody>
      </p:sp>
      <p:pic>
        <p:nvPicPr>
          <p:cNvPr id="1034" name="Picture 10" descr="https://grants.culture.ru/local/templates/main_grants/images/item02.png">
            <a:extLst>
              <a:ext uri="{FF2B5EF4-FFF2-40B4-BE49-F238E27FC236}">
                <a16:creationId xmlns:a16="http://schemas.microsoft.com/office/drawing/2014/main" xmlns="" id="{BC8B3D20-BF97-43BA-8F1B-3B487B66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20" y="-26138188"/>
            <a:ext cx="18192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grants.culture.ru/local/templates/main_grants/images/item03.png">
            <a:extLst>
              <a:ext uri="{FF2B5EF4-FFF2-40B4-BE49-F238E27FC236}">
                <a16:creationId xmlns:a16="http://schemas.microsoft.com/office/drawing/2014/main" xmlns="" id="{0C76AB92-DDB4-4372-9B09-E6BB559D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20" y="-52147788"/>
            <a:ext cx="18192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grants.culture.ru/local/templates/main_grants/images/item04.png">
            <a:extLst>
              <a:ext uri="{FF2B5EF4-FFF2-40B4-BE49-F238E27FC236}">
                <a16:creationId xmlns:a16="http://schemas.microsoft.com/office/drawing/2014/main" xmlns="" id="{812ABCA7-6F62-4BF3-BD99-CA7A74C2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20" y="-286226250"/>
            <a:ext cx="18192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86410635-EB67-4AF5-BF39-CD9D49C7CA35}"/>
              </a:ext>
            </a:extLst>
          </p:cNvPr>
          <p:cNvGrpSpPr/>
          <p:nvPr/>
        </p:nvGrpSpPr>
        <p:grpSpPr>
          <a:xfrm>
            <a:off x="4593462" y="4597456"/>
            <a:ext cx="2735677" cy="1544124"/>
            <a:chOff x="4679187" y="3159510"/>
            <a:chExt cx="2735677" cy="1544124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xmlns="" id="{CEB36904-3388-4AD4-8B47-1C3EB239D407}"/>
                </a:ext>
              </a:extLst>
            </p:cNvPr>
            <p:cNvGrpSpPr/>
            <p:nvPr/>
          </p:nvGrpSpPr>
          <p:grpSpPr>
            <a:xfrm>
              <a:off x="5774973" y="3159510"/>
              <a:ext cx="1639891" cy="1544124"/>
              <a:chOff x="5847662" y="4430278"/>
              <a:chExt cx="1639891" cy="1544124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xmlns="" id="{6DE712A4-777E-4CF0-B734-9F8613434D93}"/>
                  </a:ext>
                </a:extLst>
              </p:cNvPr>
              <p:cNvGrpSpPr/>
              <p:nvPr/>
            </p:nvGrpSpPr>
            <p:grpSpPr>
              <a:xfrm>
                <a:off x="6071140" y="4549510"/>
                <a:ext cx="1416413" cy="1305661"/>
                <a:chOff x="3034637" y="2481431"/>
                <a:chExt cx="1416413" cy="1305661"/>
              </a:xfrm>
            </p:grpSpPr>
            <p:sp>
              <p:nvSpPr>
                <p:cNvPr id="7" name="Rectangle 15">
                  <a:extLst>
                    <a:ext uri="{FF2B5EF4-FFF2-40B4-BE49-F238E27FC236}">
                      <a16:creationId xmlns:a16="http://schemas.microsoft.com/office/drawing/2014/main" xmlns="" id="{79DAB389-CBB9-4B92-9C56-7493BDB20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4637" y="2940287"/>
                  <a:ext cx="1416413" cy="8468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none" lIns="91440" tIns="0" rIns="91440" bIns="93633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грантодателей</a:t>
                  </a:r>
                </a:p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rgbClr val="7C7D7E"/>
                      </a:solidFill>
                      <a:latin typeface="+mn-lt"/>
                    </a:rPr>
                    <a:t>размещают </a:t>
                  </a:r>
                </a:p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rgbClr val="7C7D7E"/>
                      </a:solidFill>
                      <a:latin typeface="+mn-lt"/>
                    </a:rPr>
                    <a:t>поддержку</a:t>
                  </a:r>
                  <a:endParaRPr lang="ru-RU" altLang="ru-RU" sz="1400" spc="10" dirty="0">
                    <a:latin typeface="+mn-lt"/>
                  </a:endParaRPr>
                </a:p>
              </p:txBody>
            </p:sp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xmlns="" id="{293AEE52-6445-4D8C-BBBB-33779B802F0D}"/>
                    </a:ext>
                  </a:extLst>
                </p:cNvPr>
                <p:cNvSpPr/>
                <p:nvPr/>
              </p:nvSpPr>
              <p:spPr>
                <a:xfrm>
                  <a:off x="3034637" y="2481431"/>
                  <a:ext cx="77214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spc="10" dirty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236</a:t>
                  </a:r>
                </a:p>
              </p:txBody>
            </p:sp>
          </p:grp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9084AA7C-8A55-40AE-BDCC-36AFC9098F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075600" y="5202340"/>
                <a:ext cx="1544124" cy="0"/>
              </a:xfrm>
              <a:prstGeom prst="line">
                <a:avLst/>
              </a:prstGeom>
              <a:noFill/>
              <a:ln w="9525">
                <a:solidFill>
                  <a:srgbClr val="D0D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E34E1ABC-1EA6-4B4B-B63A-D6569416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187" y="3593194"/>
              <a:ext cx="895066" cy="67675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253AE912-3B9D-4BBF-B79A-B3F25EC1F456}"/>
              </a:ext>
            </a:extLst>
          </p:cNvPr>
          <p:cNvGrpSpPr/>
          <p:nvPr/>
        </p:nvGrpSpPr>
        <p:grpSpPr>
          <a:xfrm>
            <a:off x="8352693" y="4628645"/>
            <a:ext cx="3361436" cy="1544124"/>
            <a:chOff x="8352693" y="3448549"/>
            <a:chExt cx="3361436" cy="1544124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EA15D717-69F9-43F1-AC6B-39D4B209D4DF}"/>
                </a:ext>
              </a:extLst>
            </p:cNvPr>
            <p:cNvGrpSpPr/>
            <p:nvPr/>
          </p:nvGrpSpPr>
          <p:grpSpPr>
            <a:xfrm>
              <a:off x="9269435" y="3448549"/>
              <a:ext cx="2444694" cy="1544124"/>
              <a:chOff x="9444290" y="4512984"/>
              <a:chExt cx="2444694" cy="1544124"/>
            </a:xfrm>
          </p:grpSpPr>
          <p:grpSp>
            <p:nvGrpSpPr>
              <p:cNvPr id="55" name="Группа 54">
                <a:extLst>
                  <a:ext uri="{FF2B5EF4-FFF2-40B4-BE49-F238E27FC236}">
                    <a16:creationId xmlns:a16="http://schemas.microsoft.com/office/drawing/2014/main" xmlns="" id="{0EACBF12-5EF7-4C18-9483-774E0B78A0F5}"/>
                  </a:ext>
                </a:extLst>
              </p:cNvPr>
              <p:cNvGrpSpPr/>
              <p:nvPr/>
            </p:nvGrpSpPr>
            <p:grpSpPr>
              <a:xfrm>
                <a:off x="9649663" y="4634545"/>
                <a:ext cx="2239321" cy="1301002"/>
                <a:chOff x="9650570" y="2481431"/>
                <a:chExt cx="2239321" cy="1301002"/>
              </a:xfrm>
            </p:grpSpPr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xmlns="" id="{2CA52153-328E-4685-B2E5-4DD1BB6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50570" y="2937843"/>
                  <a:ext cx="2125582" cy="8445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млрд. рублей</a:t>
                  </a:r>
                </a:p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1400" spc="10" dirty="0">
                      <a:solidFill>
                        <a:srgbClr val="7C7D7E"/>
                      </a:solidFill>
                    </a:rPr>
                    <a:t>финансирования </a:t>
                  </a:r>
                </a:p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1400" spc="10" dirty="0">
                      <a:solidFill>
                        <a:srgbClr val="7C7D7E"/>
                      </a:solidFill>
                    </a:rPr>
                    <a:t>по актуальным грантам</a:t>
                  </a:r>
                  <a:endParaRPr lang="ru-RU" altLang="ru-RU" sz="1400" spc="10" dirty="0"/>
                </a:p>
              </p:txBody>
            </p:sp>
            <p:sp>
              <p:nvSpPr>
                <p:cNvPr id="35" name="Прямоугольник 34">
                  <a:extLst>
                    <a:ext uri="{FF2B5EF4-FFF2-40B4-BE49-F238E27FC236}">
                      <a16:creationId xmlns:a16="http://schemas.microsoft.com/office/drawing/2014/main" xmlns="" id="{E87CDCF2-5704-4B33-A246-4B8E04D69E5F}"/>
                    </a:ext>
                  </a:extLst>
                </p:cNvPr>
                <p:cNvSpPr/>
                <p:nvPr/>
              </p:nvSpPr>
              <p:spPr>
                <a:xfrm>
                  <a:off x="9650570" y="2481431"/>
                  <a:ext cx="223932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spc="10" dirty="0" smtClean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2</a:t>
                  </a:r>
                  <a:r>
                    <a:rPr lang="ru-RU" sz="2400" b="1" spc="10" dirty="0" smtClean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,2</a:t>
                  </a:r>
                  <a:endParaRPr lang="ru-RU" sz="2400" b="1" spc="10" dirty="0">
                    <a:solidFill>
                      <a:srgbClr val="F90000"/>
                    </a:solidFill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xmlns="" id="{181A5D22-F636-4402-B000-CE0E19D817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672228" y="5285046"/>
                <a:ext cx="1544124" cy="0"/>
              </a:xfrm>
              <a:prstGeom prst="line">
                <a:avLst/>
              </a:prstGeom>
              <a:noFill/>
              <a:ln w="9525">
                <a:solidFill>
                  <a:srgbClr val="D0D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51010F65-1103-45EF-A863-C5FF9CDFE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2693" y="3885871"/>
              <a:ext cx="713142" cy="66948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DEF6EC33-039D-400D-8913-35A22874EE40}"/>
              </a:ext>
            </a:extLst>
          </p:cNvPr>
          <p:cNvGrpSpPr/>
          <p:nvPr/>
        </p:nvGrpSpPr>
        <p:grpSpPr>
          <a:xfrm>
            <a:off x="8170769" y="2454951"/>
            <a:ext cx="3903151" cy="1544124"/>
            <a:chOff x="4673048" y="3136065"/>
            <a:chExt cx="3903151" cy="1544124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8EC496F2-8383-4C0C-8171-62E14F95D85B}"/>
                </a:ext>
              </a:extLst>
            </p:cNvPr>
            <p:cNvGrpSpPr/>
            <p:nvPr/>
          </p:nvGrpSpPr>
          <p:grpSpPr>
            <a:xfrm>
              <a:off x="5774973" y="3136065"/>
              <a:ext cx="2801226" cy="1544124"/>
              <a:chOff x="9243507" y="2292333"/>
              <a:chExt cx="2801226" cy="1544124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86C0AB41-249C-4D5B-8B73-9537D89643B4}"/>
                  </a:ext>
                </a:extLst>
              </p:cNvPr>
              <p:cNvGrpSpPr/>
              <p:nvPr/>
            </p:nvGrpSpPr>
            <p:grpSpPr>
              <a:xfrm>
                <a:off x="9449549" y="2480630"/>
                <a:ext cx="2595184" cy="1093091"/>
                <a:chOff x="2232376" y="2597131"/>
                <a:chExt cx="2595184" cy="1093091"/>
              </a:xfrm>
            </p:grpSpPr>
            <p:sp>
              <p:nvSpPr>
                <p:cNvPr id="2" name="Rectangle 9">
                  <a:extLst>
                    <a:ext uri="{FF2B5EF4-FFF2-40B4-BE49-F238E27FC236}">
                      <a16:creationId xmlns:a16="http://schemas.microsoft.com/office/drawing/2014/main" xmlns="" id="{66E141E0-3662-4A85-9428-3A9D9292E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5496" y="3101950"/>
                  <a:ext cx="2572064" cy="588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0000" tIns="0" rIns="90000" bIns="93633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пользователей</a:t>
                  </a:r>
                </a:p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rgbClr val="7C7D7E"/>
                      </a:solidFill>
                      <a:latin typeface="+mn-lt"/>
                    </a:rPr>
                    <a:t>зарегистрировано на сайте</a:t>
                  </a:r>
                  <a:endParaRPr lang="ru-RU" altLang="ru-RU" sz="1400" spc="10" dirty="0">
                    <a:latin typeface="+mn-lt"/>
                  </a:endParaRPr>
                </a:p>
              </p:txBody>
            </p:sp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xmlns="" id="{92205BC0-6760-4821-84DA-763D1A8B00F5}"/>
                    </a:ext>
                  </a:extLst>
                </p:cNvPr>
                <p:cNvSpPr/>
                <p:nvPr/>
              </p:nvSpPr>
              <p:spPr>
                <a:xfrm>
                  <a:off x="2232376" y="2597131"/>
                  <a:ext cx="121802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spc="10" dirty="0" smtClean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3 667</a:t>
                  </a:r>
                  <a:endParaRPr lang="ru-RU" sz="2400" b="1" spc="10" dirty="0">
                    <a:solidFill>
                      <a:srgbClr val="F90000"/>
                    </a:solidFill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9C4F0C21-D2B4-44A6-BADB-3CDD2FED6F6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471445" y="3064395"/>
                <a:ext cx="1544124" cy="0"/>
              </a:xfrm>
              <a:prstGeom prst="line">
                <a:avLst/>
              </a:prstGeom>
              <a:noFill/>
              <a:ln w="9525">
                <a:solidFill>
                  <a:srgbClr val="D0D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C90E3F7-F872-4288-84BE-DC4F06BD1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048" y="3381647"/>
              <a:ext cx="895066" cy="89506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524AB406-CD3B-4345-B405-6DF5BEB4BFF2}"/>
              </a:ext>
            </a:extLst>
          </p:cNvPr>
          <p:cNvGrpSpPr/>
          <p:nvPr/>
        </p:nvGrpSpPr>
        <p:grpSpPr>
          <a:xfrm>
            <a:off x="4577120" y="2454951"/>
            <a:ext cx="3171418" cy="1544124"/>
            <a:chOff x="1422836" y="3149736"/>
            <a:chExt cx="3171418" cy="1544124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6D9C7D67-A3EC-4DF6-B5EB-1793F6AE84BF}"/>
                </a:ext>
              </a:extLst>
            </p:cNvPr>
            <p:cNvGrpSpPr/>
            <p:nvPr/>
          </p:nvGrpSpPr>
          <p:grpSpPr>
            <a:xfrm>
              <a:off x="2534964" y="3149736"/>
              <a:ext cx="2059290" cy="1544124"/>
              <a:chOff x="2020985" y="3857153"/>
              <a:chExt cx="2059290" cy="1544124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xmlns="" id="{4DC1D0CC-8BBA-48E9-8B65-7B451A107818}"/>
                  </a:ext>
                </a:extLst>
              </p:cNvPr>
              <p:cNvGrpSpPr/>
              <p:nvPr/>
            </p:nvGrpSpPr>
            <p:grpSpPr>
              <a:xfrm>
                <a:off x="2227845" y="4057337"/>
                <a:ext cx="1852430" cy="1058244"/>
                <a:chOff x="2641096" y="2480806"/>
                <a:chExt cx="1852430" cy="1058244"/>
              </a:xfrm>
            </p:grpSpPr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xmlns="" id="{9C46A55A-8573-43DC-820A-DDFE4357D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1096" y="2952992"/>
                  <a:ext cx="1852430" cy="5860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грантов за </a:t>
                  </a:r>
                </a:p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400" spc="10" dirty="0">
                      <a:solidFill>
                        <a:schemeClr val="bg1">
                          <a:lumMod val="50000"/>
                        </a:schemeClr>
                      </a:solidFill>
                    </a:rPr>
                    <a:t>последние 365 дней</a:t>
                  </a:r>
                  <a:endParaRPr lang="ru-RU" altLang="ru-RU" sz="1400" spc="1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xmlns="" id="{67C26CF3-C679-47A5-87C4-B3A148D80CA0}"/>
                    </a:ext>
                  </a:extLst>
                </p:cNvPr>
                <p:cNvSpPr/>
                <p:nvPr/>
              </p:nvSpPr>
              <p:spPr>
                <a:xfrm>
                  <a:off x="2641096" y="2480806"/>
                  <a:ext cx="96212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spc="10" dirty="0" smtClean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9 154</a:t>
                  </a:r>
                  <a:endParaRPr lang="ru-RU" sz="2400" b="1" spc="10" dirty="0">
                    <a:solidFill>
                      <a:srgbClr val="F90000"/>
                    </a:solidFill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xmlns="" id="{15E4083D-2582-47C2-81B3-C0582773D7A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48923" y="4629215"/>
                <a:ext cx="1544124" cy="0"/>
              </a:xfrm>
              <a:prstGeom prst="line">
                <a:avLst/>
              </a:prstGeom>
              <a:noFill/>
              <a:ln w="9525">
                <a:solidFill>
                  <a:srgbClr val="D0D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08F13FAF-994E-49D9-BFF6-92375CB2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836" y="3627081"/>
              <a:ext cx="909620" cy="589434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0E8641F-33AC-4D08-86CF-23E686314165}"/>
              </a:ext>
            </a:extLst>
          </p:cNvPr>
          <p:cNvGrpSpPr/>
          <p:nvPr/>
        </p:nvGrpSpPr>
        <p:grpSpPr>
          <a:xfrm>
            <a:off x="1195334" y="2454951"/>
            <a:ext cx="2486993" cy="1544124"/>
            <a:chOff x="1195334" y="2410771"/>
            <a:chExt cx="2486993" cy="1544124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AD47C09A-594E-47B3-9AFE-9272C802833F}"/>
                </a:ext>
              </a:extLst>
            </p:cNvPr>
            <p:cNvGrpSpPr/>
            <p:nvPr/>
          </p:nvGrpSpPr>
          <p:grpSpPr>
            <a:xfrm>
              <a:off x="2297259" y="2410771"/>
              <a:ext cx="1385068" cy="1544124"/>
              <a:chOff x="2020985" y="2283005"/>
              <a:chExt cx="1385068" cy="1544124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0413CEC2-94B3-42E5-A3FC-CD7478137AED}"/>
                  </a:ext>
                </a:extLst>
              </p:cNvPr>
              <p:cNvGrpSpPr/>
              <p:nvPr/>
            </p:nvGrpSpPr>
            <p:grpSpPr>
              <a:xfrm>
                <a:off x="2227845" y="2471302"/>
                <a:ext cx="1178208" cy="1091984"/>
                <a:chOff x="2227845" y="2496878"/>
                <a:chExt cx="1178208" cy="1091984"/>
              </a:xfrm>
            </p:grpSpPr>
            <p:sp>
              <p:nvSpPr>
                <p:cNvPr id="11" name="Rectangle 18">
                  <a:extLst>
                    <a:ext uri="{FF2B5EF4-FFF2-40B4-BE49-F238E27FC236}">
                      <a16:creationId xmlns:a16="http://schemas.microsoft.com/office/drawing/2014/main" xmlns="" id="{182812FF-F0A2-4098-B1FE-F8D6F1E45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7845" y="3002804"/>
                  <a:ext cx="1178208" cy="5860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количество </a:t>
                  </a:r>
                </a:p>
                <a:p>
                  <a:pPr defTabSz="91436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конкурсов</a:t>
                  </a:r>
                  <a:endParaRPr lang="ru-RU" altLang="ru-RU" sz="1400" spc="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xmlns="" id="{2D89072F-F566-449A-AED3-2F434C18B52A}"/>
                    </a:ext>
                  </a:extLst>
                </p:cNvPr>
                <p:cNvSpPr/>
                <p:nvPr/>
              </p:nvSpPr>
              <p:spPr>
                <a:xfrm>
                  <a:off x="2227845" y="2496878"/>
                  <a:ext cx="7030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spc="1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82</a:t>
                  </a:r>
                  <a:r>
                    <a:rPr lang="ru-RU" sz="2400" b="1" spc="10" dirty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5</a:t>
                  </a:r>
                </a:p>
              </p:txBody>
            </p:sp>
          </p:grp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B8128E5B-B96A-4F37-B3E5-114936BF73A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48923" y="3055067"/>
                <a:ext cx="1544124" cy="0"/>
              </a:xfrm>
              <a:prstGeom prst="line">
                <a:avLst/>
              </a:prstGeom>
              <a:noFill/>
              <a:ln w="9525">
                <a:solidFill>
                  <a:srgbClr val="D0D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493387DF-9052-4465-B6EF-63C0F672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334" y="2829901"/>
              <a:ext cx="895066" cy="705865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AF136350-21C1-4857-9BE4-399FE37734A8}"/>
              </a:ext>
            </a:extLst>
          </p:cNvPr>
          <p:cNvGrpSpPr/>
          <p:nvPr/>
        </p:nvGrpSpPr>
        <p:grpSpPr>
          <a:xfrm>
            <a:off x="1029288" y="4660759"/>
            <a:ext cx="2710369" cy="1544124"/>
            <a:chOff x="1270020" y="3259331"/>
            <a:chExt cx="2710369" cy="1544124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195D158A-670B-4157-AE92-FAA1B758BEA7}"/>
                </a:ext>
              </a:extLst>
            </p:cNvPr>
            <p:cNvGrpSpPr/>
            <p:nvPr/>
          </p:nvGrpSpPr>
          <p:grpSpPr>
            <a:xfrm>
              <a:off x="2540820" y="3259331"/>
              <a:ext cx="1439569" cy="1544124"/>
              <a:chOff x="2806600" y="3186801"/>
              <a:chExt cx="1439569" cy="1544124"/>
            </a:xfrm>
          </p:grpSpPr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xmlns="" id="{1AC9B593-7957-4CFF-97C6-4F1F43C54974}"/>
                  </a:ext>
                </a:extLst>
              </p:cNvPr>
              <p:cNvGrpSpPr/>
              <p:nvPr/>
            </p:nvGrpSpPr>
            <p:grpSpPr>
              <a:xfrm>
                <a:off x="2986209" y="3433895"/>
                <a:ext cx="1259960" cy="1049937"/>
                <a:chOff x="2986209" y="2567642"/>
                <a:chExt cx="1259960" cy="1049937"/>
              </a:xfrm>
            </p:grpSpPr>
            <p:sp>
              <p:nvSpPr>
                <p:cNvPr id="5" name="Rectangle 12">
                  <a:extLst>
                    <a:ext uri="{FF2B5EF4-FFF2-40B4-BE49-F238E27FC236}">
                      <a16:creationId xmlns:a16="http://schemas.microsoft.com/office/drawing/2014/main" xmlns="" id="{08176F5A-2E09-4482-8F62-7B4E66421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6209" y="3029307"/>
                  <a:ext cx="1259960" cy="588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none" lIns="91440" tIns="0" rIns="91440" bIns="93633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регионов РФ</a:t>
                  </a:r>
                </a:p>
                <a:p>
                  <a:pPr defTabSz="914360">
                    <a:lnSpc>
                      <a:spcPct val="120000"/>
                    </a:lnSpc>
                  </a:pPr>
                  <a:r>
                    <a:rPr lang="ru-RU" altLang="ru-RU" sz="1400" spc="10" dirty="0">
                      <a:solidFill>
                        <a:srgbClr val="7C7D7E"/>
                      </a:solidFill>
                      <a:latin typeface="+mn-lt"/>
                    </a:rPr>
                    <a:t>участвуют</a:t>
                  </a:r>
                  <a:endParaRPr lang="ru-RU" altLang="ru-RU" sz="1400" spc="10" dirty="0">
                    <a:latin typeface="+mn-lt"/>
                  </a:endParaRPr>
                </a:p>
              </p:txBody>
            </p:sp>
            <p:sp>
              <p:nvSpPr>
                <p:cNvPr id="34" name="Прямоугольник 33">
                  <a:extLst>
                    <a:ext uri="{FF2B5EF4-FFF2-40B4-BE49-F238E27FC236}">
                      <a16:creationId xmlns:a16="http://schemas.microsoft.com/office/drawing/2014/main" xmlns="" id="{F4CEF3CB-9AB0-4047-8F02-3949D99C4F98}"/>
                    </a:ext>
                  </a:extLst>
                </p:cNvPr>
                <p:cNvSpPr/>
                <p:nvPr/>
              </p:nvSpPr>
              <p:spPr>
                <a:xfrm>
                  <a:off x="2986209" y="2567642"/>
                  <a:ext cx="89141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400" b="1" spc="10" dirty="0">
                      <a:solidFill>
                        <a:srgbClr val="F90000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85</a:t>
                  </a:r>
                </a:p>
              </p:txBody>
            </p:sp>
          </p:grp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C682E72B-BF28-40C7-8BAC-B6248DE1C3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034538" y="3958863"/>
                <a:ext cx="1544124" cy="0"/>
              </a:xfrm>
              <a:prstGeom prst="line">
                <a:avLst/>
              </a:prstGeom>
              <a:noFill/>
              <a:ln w="9525">
                <a:solidFill>
                  <a:srgbClr val="D0D1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DC342B89-4C85-4AA4-A64B-9220281F4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20" y="3652991"/>
              <a:ext cx="1062436" cy="75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2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491906"/>
              </p:ext>
            </p:extLst>
          </p:nvPr>
        </p:nvGraphicFramePr>
        <p:xfrm>
          <a:off x="-2432368" y="1809437"/>
          <a:ext cx="17663160" cy="523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7FDD665-BE9A-417E-AEA9-BE029F71F0AD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BDCD3C77-C6D1-4C51-9198-3EC362B5F8D9}"/>
              </a:ext>
            </a:extLst>
          </p:cNvPr>
          <p:cNvSpPr txBox="1">
            <a:spLocks/>
          </p:cNvSpPr>
          <p:nvPr/>
        </p:nvSpPr>
        <p:spPr>
          <a:xfrm>
            <a:off x="856997" y="364258"/>
            <a:ext cx="10633963" cy="142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b="1" spc="10" dirty="0">
                <a:solidFill>
                  <a:srgbClr val="00489B"/>
                </a:solidFill>
                <a:ea typeface="+mn-ea"/>
                <a:cs typeface="+mn-cs"/>
              </a:rPr>
              <a:t>Направления и количество мероприятий</a:t>
            </a:r>
            <a:endParaRPr lang="ru-RU" sz="2700" spc="10" dirty="0">
              <a:solidFill>
                <a:srgbClr val="F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2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39921" y="100"/>
            <a:ext cx="4810442" cy="7199113"/>
          </a:xfrm>
          <a:solidFill>
            <a:srgbClr val="0050A8">
              <a:alpha val="13000"/>
            </a:srgbClr>
          </a:solidFill>
        </p:spPr>
        <p:txBody>
          <a:bodyPr vert="horz" lIns="340116" tIns="0" rIns="340116" bIns="0" rtlCol="0">
            <a:normAutofit/>
          </a:bodyPr>
          <a:lstStyle/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/>
          </a:p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/>
          </a:p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/>
          </a:p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/>
          </a:p>
          <a:p>
            <a:pPr marL="0" indent="0">
              <a:spcBef>
                <a:spcPts val="0"/>
              </a:spcBef>
              <a:buNone/>
            </a:pPr>
            <a:endParaRPr lang="en-US" sz="1889" dirty="0"/>
          </a:p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89" dirty="0"/>
          </a:p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1889" dirty="0"/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Использование личного кабинета для размещения грантов</a:t>
            </a:r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Открытые статистические данные по соискателям грантов</a:t>
            </a:r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Возможность размещения собственных презентационных страниц (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landing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page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6000" indent="-3960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70000"/>
              <a:buBlip>
                <a:blip r:embed="rId2"/>
              </a:buBlip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Возможность изучения статистики запросов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грантополучателей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для планирования дальнейшей деятельности</a:t>
            </a:r>
          </a:p>
          <a:p>
            <a:pPr marL="290881" indent="-29088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ru-RU" sz="1889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924" y="250992"/>
            <a:ext cx="11038642" cy="1391496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00489B"/>
                </a:solidFill>
              </a:rPr>
              <a:t>Грантодатели</a:t>
            </a:r>
          </a:p>
        </p:txBody>
      </p:sp>
      <p:pic>
        <p:nvPicPr>
          <p:cNvPr id="10" name="Рисунок 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267FB5B-07F8-4E6A-84F8-55B13A12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r="37004" b="63108"/>
          <a:stretch/>
        </p:blipFill>
        <p:spPr>
          <a:xfrm>
            <a:off x="5450363" y="1"/>
            <a:ext cx="7348062" cy="7199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F321344-5701-40EE-A2D4-781FFDC482B4}"/>
              </a:ext>
            </a:extLst>
          </p:cNvPr>
          <p:cNvSpPr/>
          <p:nvPr/>
        </p:nvSpPr>
        <p:spPr>
          <a:xfrm>
            <a:off x="11187113" y="381000"/>
            <a:ext cx="1385887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E5AFE5-75DE-4AC8-8317-0C02420CD955}"/>
              </a:ext>
            </a:extLst>
          </p:cNvPr>
          <p:cNvSpPr/>
          <p:nvPr/>
        </p:nvSpPr>
        <p:spPr>
          <a:xfrm rot="5400000">
            <a:off x="5687262" y="-5323002"/>
            <a:ext cx="1423906" cy="12798426"/>
          </a:xfrm>
          <a:prstGeom prst="rect">
            <a:avLst/>
          </a:prstGeom>
          <a:solidFill>
            <a:srgbClr val="0050A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98016943"/>
              </p:ext>
            </p:extLst>
          </p:nvPr>
        </p:nvGraphicFramePr>
        <p:xfrm>
          <a:off x="754913" y="1957061"/>
          <a:ext cx="6188148" cy="492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3">
            <a:extLst>
              <a:ext uri="{FF2B5EF4-FFF2-40B4-BE49-F238E27FC236}">
                <a16:creationId xmlns:a16="http://schemas.microsoft.com/office/drawing/2014/main" xmlns="" id="{820ED880-F596-4B4B-97B4-ABC09ECB4D84}"/>
              </a:ext>
            </a:extLst>
          </p:cNvPr>
          <p:cNvSpPr txBox="1">
            <a:spLocks/>
          </p:cNvSpPr>
          <p:nvPr/>
        </p:nvSpPr>
        <p:spPr>
          <a:xfrm>
            <a:off x="7118725" y="376727"/>
            <a:ext cx="5393617" cy="628481"/>
          </a:xfrm>
          <a:prstGeom prst="rect">
            <a:avLst/>
          </a:prstGeom>
        </p:spPr>
        <p:txBody>
          <a:bodyPr vert="horz" lIns="95988" tIns="47994" rIns="95988" bIns="4799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39" dirty="0">
              <a:solidFill>
                <a:srgbClr val="A500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DC4D4A62-1E4B-43C9-8111-37CB9ACDE9A3}"/>
              </a:ext>
            </a:extLst>
          </p:cNvPr>
          <p:cNvSpPr txBox="1">
            <a:spLocks/>
          </p:cNvSpPr>
          <p:nvPr/>
        </p:nvSpPr>
        <p:spPr>
          <a:xfrm>
            <a:off x="897890" y="484579"/>
            <a:ext cx="9014986" cy="118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0">
              <a:lnSpc>
                <a:spcPct val="100000"/>
              </a:lnSpc>
              <a:spcBef>
                <a:spcPts val="0"/>
              </a:spcBef>
            </a:pPr>
            <a:r>
              <a:rPr lang="ru-RU" sz="3600" b="1" spc="10" dirty="0">
                <a:solidFill>
                  <a:srgbClr val="0050A8"/>
                </a:solidFill>
              </a:rPr>
              <a:t>Категории грантодателей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9612F92-9BAA-45AF-BEF1-AD9A5088247C}"/>
              </a:ext>
            </a:extLst>
          </p:cNvPr>
          <p:cNvSpPr/>
          <p:nvPr/>
        </p:nvSpPr>
        <p:spPr>
          <a:xfrm>
            <a:off x="7656807" y="2517719"/>
            <a:ext cx="4718909" cy="346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/>
              <a:t>Юридические лица — 21</a:t>
            </a:r>
          </a:p>
          <a:p>
            <a:pPr>
              <a:lnSpc>
                <a:spcPct val="200000"/>
              </a:lnSpc>
            </a:pPr>
            <a:r>
              <a:rPr lang="ru-RU" sz="1600" dirty="0"/>
              <a:t>Некоммерческие организации — 23</a:t>
            </a:r>
          </a:p>
          <a:p>
            <a:pPr>
              <a:lnSpc>
                <a:spcPct val="200000"/>
              </a:lnSpc>
            </a:pPr>
            <a:r>
              <a:rPr lang="ru-RU" sz="1600" dirty="0"/>
              <a:t>Федеральный орган исполнительной власти — 4</a:t>
            </a:r>
          </a:p>
          <a:p>
            <a:pPr>
              <a:lnSpc>
                <a:spcPct val="200000"/>
              </a:lnSpc>
            </a:pPr>
            <a:r>
              <a:rPr lang="ru-RU" sz="1600" dirty="0">
                <a:solidFill>
                  <a:srgbClr val="0050A8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том числе в субъектах РФ:</a:t>
            </a:r>
            <a:endParaRPr lang="ru-RU" sz="1600" dirty="0"/>
          </a:p>
          <a:p>
            <a:pPr>
              <a:lnSpc>
                <a:spcPct val="200000"/>
              </a:lnSpc>
            </a:pPr>
            <a:r>
              <a:rPr lang="ru-RU" sz="1600" dirty="0"/>
              <a:t>Органы государственной власти </a:t>
            </a:r>
          </a:p>
          <a:p>
            <a:pPr>
              <a:lnSpc>
                <a:spcPct val="200000"/>
              </a:lnSpc>
            </a:pPr>
            <a:r>
              <a:rPr lang="ru-RU" sz="1600" dirty="0"/>
              <a:t>субъектов Российской Федерации — 102</a:t>
            </a:r>
          </a:p>
          <a:p>
            <a:pPr>
              <a:lnSpc>
                <a:spcPct val="200000"/>
              </a:lnSpc>
            </a:pPr>
            <a:r>
              <a:rPr lang="ru-RU" sz="1600" dirty="0"/>
              <a:t>Органы местного самоуправления — 49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41C84AD-E8D9-418D-9C83-87DDA28C838A}"/>
              </a:ext>
            </a:extLst>
          </p:cNvPr>
          <p:cNvSpPr/>
          <p:nvPr/>
        </p:nvSpPr>
        <p:spPr>
          <a:xfrm>
            <a:off x="7456614" y="2762962"/>
            <a:ext cx="178421" cy="178421"/>
          </a:xfrm>
          <a:prstGeom prst="rect">
            <a:avLst/>
          </a:prstGeom>
          <a:solidFill>
            <a:srgbClr val="BE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aseline="-25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97101CB-B3BC-404A-A5CE-9F6DDD9BAF23}"/>
              </a:ext>
            </a:extLst>
          </p:cNvPr>
          <p:cNvSpPr/>
          <p:nvPr/>
        </p:nvSpPr>
        <p:spPr>
          <a:xfrm>
            <a:off x="7456614" y="3255097"/>
            <a:ext cx="178421" cy="178421"/>
          </a:xfrm>
          <a:prstGeom prst="rect">
            <a:avLst/>
          </a:prstGeom>
          <a:solidFill>
            <a:srgbClr val="8FB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aseline="-250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6A65EA4-F296-46D1-A86F-DB9AAE3E7734}"/>
              </a:ext>
            </a:extLst>
          </p:cNvPr>
          <p:cNvSpPr/>
          <p:nvPr/>
        </p:nvSpPr>
        <p:spPr>
          <a:xfrm>
            <a:off x="7456613" y="3748511"/>
            <a:ext cx="178421" cy="178421"/>
          </a:xfrm>
          <a:prstGeom prst="rect">
            <a:avLst/>
          </a:prstGeom>
          <a:solidFill>
            <a:srgbClr val="599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aseline="-250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EF9C8F4-6DBD-4911-B61B-DAC8F56ACA72}"/>
              </a:ext>
            </a:extLst>
          </p:cNvPr>
          <p:cNvSpPr/>
          <p:nvPr/>
        </p:nvSpPr>
        <p:spPr>
          <a:xfrm>
            <a:off x="7456612" y="4241925"/>
            <a:ext cx="178421" cy="178421"/>
          </a:xfrm>
          <a:prstGeom prst="rect">
            <a:avLst/>
          </a:prstGeom>
          <a:solidFill>
            <a:srgbClr val="3B7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aseline="-25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B87D826-A154-4F3B-BC6A-381F4C47C657}"/>
              </a:ext>
            </a:extLst>
          </p:cNvPr>
          <p:cNvSpPr/>
          <p:nvPr/>
        </p:nvSpPr>
        <p:spPr>
          <a:xfrm>
            <a:off x="7452987" y="4735339"/>
            <a:ext cx="178421" cy="1784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aseline="-25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DE0716-1860-4019-9CBE-A04CAB01616E}"/>
              </a:ext>
            </a:extLst>
          </p:cNvPr>
          <p:cNvSpPr/>
          <p:nvPr/>
        </p:nvSpPr>
        <p:spPr>
          <a:xfrm>
            <a:off x="7455668" y="5699622"/>
            <a:ext cx="178421" cy="178421"/>
          </a:xfrm>
          <a:prstGeom prst="rect">
            <a:avLst/>
          </a:prstGeom>
          <a:solidFill>
            <a:srgbClr val="376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5985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7" grpId="0">
        <p:bldAsOne/>
      </p:bldGraphic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2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Культура. Гранты с анимацией vol.5</Template>
  <TotalTime>25</TotalTime>
  <Words>514</Words>
  <Application>Microsoft Office PowerPoint</Application>
  <PresentationFormat>Произвольный</PresentationFormat>
  <Paragraphs>182</Paragraphs>
  <Slides>17</Slides>
  <Notes>5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Open Sans</vt:lpstr>
      <vt:lpstr>Proxima Nova Rg</vt:lpstr>
      <vt:lpstr>Courier New</vt:lpstr>
      <vt:lpstr>HelveticaNeueCyr</vt:lpstr>
      <vt:lpstr>Calibri</vt:lpstr>
      <vt:lpstr>Gotham Pro Narrow Medium</vt:lpstr>
      <vt:lpstr>Verdana</vt:lpstr>
      <vt:lpstr>Arial</vt:lpstr>
      <vt:lpstr>Тема Office</vt:lpstr>
      <vt:lpstr>Презентация PowerPoint</vt:lpstr>
      <vt:lpstr>Презентация PowerPoint</vt:lpstr>
      <vt:lpstr>О портале    Культура. Гранты России</vt:lpstr>
      <vt:lpstr>Презентация PowerPoint</vt:lpstr>
      <vt:lpstr>Презентация PowerPoint</vt:lpstr>
      <vt:lpstr>Основные показатели     На май 2019 года</vt:lpstr>
      <vt:lpstr>Презентация PowerPoint</vt:lpstr>
      <vt:lpstr>Грантодатели</vt:lpstr>
      <vt:lpstr>Презентация PowerPoint</vt:lpstr>
      <vt:lpstr>Презентация PowerPoint</vt:lpstr>
      <vt:lpstr>Возможности  для соискателей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Christina Règen</dc:creator>
  <cp:lastModifiedBy>Голышева Инна Валерьевна</cp:lastModifiedBy>
  <cp:revision>14</cp:revision>
  <cp:lastPrinted>2018-06-27T13:44:29Z</cp:lastPrinted>
  <dcterms:created xsi:type="dcterms:W3CDTF">2018-11-13T10:52:06Z</dcterms:created>
  <dcterms:modified xsi:type="dcterms:W3CDTF">2019-05-08T13:34:06Z</dcterms:modified>
</cp:coreProperties>
</file>